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7" r:id="rId4"/>
  </p:sldMasterIdLst>
  <p:notesMasterIdLst>
    <p:notesMasterId r:id="rId30"/>
  </p:notesMasterIdLst>
  <p:handoutMasterIdLst>
    <p:handoutMasterId r:id="rId31"/>
  </p:handoutMasterIdLst>
  <p:sldIdLst>
    <p:sldId id="292" r:id="rId5"/>
    <p:sldId id="297" r:id="rId6"/>
    <p:sldId id="311" r:id="rId7"/>
    <p:sldId id="349" r:id="rId8"/>
    <p:sldId id="330" r:id="rId9"/>
    <p:sldId id="329" r:id="rId10"/>
    <p:sldId id="362" r:id="rId11"/>
    <p:sldId id="363" r:id="rId12"/>
    <p:sldId id="367" r:id="rId13"/>
    <p:sldId id="368" r:id="rId14"/>
    <p:sldId id="369" r:id="rId15"/>
    <p:sldId id="370" r:id="rId16"/>
    <p:sldId id="322" r:id="rId17"/>
    <p:sldId id="326" r:id="rId18"/>
    <p:sldId id="348" r:id="rId19"/>
    <p:sldId id="309" r:id="rId20"/>
    <p:sldId id="347" r:id="rId21"/>
    <p:sldId id="364" r:id="rId22"/>
    <p:sldId id="321" r:id="rId23"/>
    <p:sldId id="331" r:id="rId24"/>
    <p:sldId id="339" r:id="rId25"/>
    <p:sldId id="343" r:id="rId26"/>
    <p:sldId id="345" r:id="rId27"/>
    <p:sldId id="346" r:id="rId28"/>
    <p:sldId id="293" r:id="rId29"/>
  </p:sldIdLst>
  <p:sldSz cx="12192000" cy="6858000"/>
  <p:notesSz cx="6858000" cy="9144000"/>
  <p:defaultTextStyle>
    <a:defPPr rtl="0"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63A68"/>
    <a:srgbClr val="F27E79"/>
    <a:srgbClr val="E9F4F6"/>
    <a:srgbClr val="C2DDD7"/>
    <a:srgbClr val="0A8F7C"/>
    <a:srgbClr val="D6ECFC"/>
    <a:srgbClr val="374D81"/>
    <a:srgbClr val="B2BFD2"/>
    <a:srgbClr val="FFFFFF"/>
    <a:srgbClr val="238EC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804B79C-F86B-4FDD-A2AF-568D4ED77792}" v="80" dt="2026-09-18T09:06:15.14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5388" autoAdjust="0"/>
  </p:normalViewPr>
  <p:slideViewPr>
    <p:cSldViewPr snapToGrid="0">
      <p:cViewPr varScale="1">
        <p:scale>
          <a:sx n="85" d="100"/>
          <a:sy n="85" d="100"/>
        </p:scale>
        <p:origin x="470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9" d="100"/>
          <a:sy n="89" d="100"/>
        </p:scale>
        <p:origin x="3798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34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presProps" Target="presProps.xml"/><Relationship Id="rId37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microsoft.com/office/2016/11/relationships/changesInfo" Target="changesInfos/changesInfo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iulia Palmieri" userId="4d79ff0a2dc4f006" providerId="LiveId" clId="{BBA1AF79-85E5-46E9-A249-DB08C94C89BB}"/>
    <pc:docChg chg="undo custSel modSld">
      <pc:chgData name="Giulia Palmieri" userId="4d79ff0a2dc4f006" providerId="LiveId" clId="{BBA1AF79-85E5-46E9-A249-DB08C94C89BB}" dt="2026-09-18T09:12:19.746" v="74" actId="20577"/>
      <pc:docMkLst>
        <pc:docMk/>
      </pc:docMkLst>
      <pc:sldChg chg="modSp mod">
        <pc:chgData name="Giulia Palmieri" userId="4d79ff0a2dc4f006" providerId="LiveId" clId="{BBA1AF79-85E5-46E9-A249-DB08C94C89BB}" dt="2026-09-18T09:12:19.746" v="74" actId="20577"/>
        <pc:sldMkLst>
          <pc:docMk/>
          <pc:sldMk cId="579487622" sldId="364"/>
        </pc:sldMkLst>
        <pc:spChg chg="mod">
          <ac:chgData name="Giulia Palmieri" userId="4d79ff0a2dc4f006" providerId="LiveId" clId="{BBA1AF79-85E5-46E9-A249-DB08C94C89BB}" dt="2026-09-18T09:12:19.746" v="74" actId="20577"/>
          <ac:spMkLst>
            <pc:docMk/>
            <pc:sldMk cId="579487622" sldId="364"/>
            <ac:spMk id="9" creationId="{857CCFB3-A0F6-1388-DF20-0C97AC95BBFA}"/>
          </ac:spMkLst>
        </pc:spChg>
      </pc:sldChg>
      <pc:sldChg chg="modSp mod">
        <pc:chgData name="Giulia Palmieri" userId="4d79ff0a2dc4f006" providerId="LiveId" clId="{BBA1AF79-85E5-46E9-A249-DB08C94C89BB}" dt="2026-09-18T09:11:49.564" v="13" actId="1035"/>
        <pc:sldMkLst>
          <pc:docMk/>
          <pc:sldMk cId="382823530" sldId="370"/>
        </pc:sldMkLst>
        <pc:picChg chg="mod modCrop">
          <ac:chgData name="Giulia Palmieri" userId="4d79ff0a2dc4f006" providerId="LiveId" clId="{BBA1AF79-85E5-46E9-A249-DB08C94C89BB}" dt="2026-09-18T09:11:12.365" v="5" actId="1076"/>
          <ac:picMkLst>
            <pc:docMk/>
            <pc:sldMk cId="382823530" sldId="370"/>
            <ac:picMk id="5" creationId="{2B1EEC5D-979D-A158-31B6-059CB169768E}"/>
          </ac:picMkLst>
        </pc:picChg>
        <pc:picChg chg="mod modCrop">
          <ac:chgData name="Giulia Palmieri" userId="4d79ff0a2dc4f006" providerId="LiveId" clId="{BBA1AF79-85E5-46E9-A249-DB08C94C89BB}" dt="2026-09-18T09:11:49.564" v="13" actId="1035"/>
          <ac:picMkLst>
            <pc:docMk/>
            <pc:sldMk cId="382823530" sldId="370"/>
            <ac:picMk id="7" creationId="{E50345AF-AB93-C84A-2700-15F66BC15876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>
            <a:extLst>
              <a:ext uri="{FF2B5EF4-FFF2-40B4-BE49-F238E27FC236}">
                <a16:creationId xmlns:a16="http://schemas.microsoft.com/office/drawing/2014/main" id="{623AA0E9-8CD0-4A6E-A65E-A06028B83FE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it-IT" dirty="0"/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D5E2408B-C9AB-4665-AC99-B057BD0A43D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36FC0A7B-6666-4F41-AD03-C74B76B10001}" type="datetime1">
              <a:rPr lang="it-IT" smtClean="0"/>
              <a:t>18/09/2026</a:t>
            </a:fld>
            <a:endParaRPr lang="it-IT" dirty="0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8CD1B215-531B-4869-BD98-BD3B1390B1C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it-IT" dirty="0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60B53F21-4D67-455D-8074-E9E6EC26FAC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952858E0-3D38-47B7-97D4-4FE08D90D359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82144333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it-IT" noProof="0" dirty="0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0E367B-2E0B-461C-8280-86016408BD7C}" type="datetime1">
              <a:rPr lang="it-IT" smtClean="0"/>
              <a:pPr/>
              <a:t>18/09/2026</a:t>
            </a:fld>
            <a:endParaRPr lang="it-IT" dirty="0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it-IT" noProof="0" dirty="0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it-IT" noProof="0" dirty="0"/>
              <a:t>Fare clic per modificare gli stili del testo dello schema</a:t>
            </a:r>
          </a:p>
          <a:p>
            <a:pPr lvl="1" rtl="0"/>
            <a:r>
              <a:rPr lang="it-IT" noProof="0" dirty="0"/>
              <a:t>Secondo livello</a:t>
            </a:r>
          </a:p>
          <a:p>
            <a:pPr lvl="2" rtl="0"/>
            <a:r>
              <a:rPr lang="it-IT" noProof="0" dirty="0"/>
              <a:t>Terzo livello</a:t>
            </a:r>
          </a:p>
          <a:p>
            <a:pPr lvl="3" rtl="0"/>
            <a:r>
              <a:rPr lang="it-IT" noProof="0" dirty="0"/>
              <a:t>Quarto livello</a:t>
            </a:r>
          </a:p>
          <a:p>
            <a:pPr lvl="4" rtl="0"/>
            <a:r>
              <a:rPr lang="it-IT" noProof="0" dirty="0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it-IT" noProof="0" dirty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284ECAD9-32EE-4091-BDA5-6BD15ACC5E58}" type="slidenum">
              <a:rPr lang="it-IT" noProof="0" smtClean="0"/>
              <a:t>‹N›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11066189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Come sappiamo, la </a:t>
            </a:r>
            <a:r>
              <a:rPr lang="nl-NL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Sleeve Gastrectomy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rappresenta oggi una delle procedure più diffuse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nell</a:t>
            </a:r>
            <a:r>
              <a:rPr lang="ar-S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’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ambito della chirurgia bariatrica.</a:t>
            </a:r>
            <a:b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 dati del global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registry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IFSO 2024 dimostrano infatti come essa interessi più del 50% delle procedure eseguite a livello mondiale ed europeo, valore confermato anche in Italia come dimostrato dall’indagine conoscitiva SICOB riguardante l’anno 2025</a:t>
            </a:r>
          </a:p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284ECAD9-32EE-4091-BDA5-6BD15ACC5E58}" type="slidenum">
              <a:rPr lang="it-IT" noProof="0" smtClean="0"/>
              <a:t>2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7023336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Come sappiamo, la </a:t>
            </a:r>
            <a:r>
              <a:rPr lang="nl-NL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Sleeve Gastrectomy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rappresenta oggi una delle procedure più diffuse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nell</a:t>
            </a:r>
            <a:r>
              <a:rPr lang="ar-S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’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ambito della chirurgia bariatrica.</a:t>
            </a:r>
            <a:b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 dati del global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registry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IFSO 2024 dimostrano infatti come essa interessi più del 50% delle procedure eseguite a livello mondiale ed europeo, valore confermato anche in Italia come dimostrato dall’indagine conoscitiva SICOB riguardante l’anno 2025</a:t>
            </a:r>
          </a:p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284ECAD9-32EE-4091-BDA5-6BD15ACC5E58}" type="slidenum">
              <a:rPr lang="it-IT" noProof="0" smtClean="0"/>
              <a:t>3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33445333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Le complicanze della Sleeve </a:t>
            </a:r>
            <a:r>
              <a:rPr lang="it-IT" dirty="0" err="1"/>
              <a:t>Gastrectomy</a:t>
            </a:r>
            <a:r>
              <a:rPr lang="it-IT" dirty="0"/>
              <a:t> sono considerate rare ma ad alto impatto clinico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284ECAD9-32EE-4091-BDA5-6BD15ACC5E58}" type="slidenum">
              <a:rPr lang="it-IT" noProof="0" smtClean="0"/>
              <a:t>4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39789793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Tra le complicanze più temute occorre citare il </a:t>
            </a:r>
            <a:r>
              <a:rPr lang="nl-NL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leak gastrico, complicanza rara, con un’incidenza di circa l’1%, trend in riduzione negli ultimi 20 anni. </a:t>
            </a:r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284ECAD9-32EE-4091-BDA5-6BD15ACC5E58}" type="slidenum">
              <a:rPr lang="it-IT" noProof="0" smtClean="0"/>
              <a:t>5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6732344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 il sanguinamento post-operatorio la cui incidenza è circa lo 0,6%</a:t>
            </a:r>
          </a:p>
          <a:p>
            <a:endParaRPr lang="nl-NL" sz="1200" b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284ECAD9-32EE-4091-BDA5-6BD15ACC5E58}" type="slidenum">
              <a:rPr lang="it-IT" noProof="0" smtClean="0"/>
              <a:t>6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119784858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Parliamo quindi di eventi a bassa incidenza progressivamente ridottasi nel tempo parallelamente all’aumento del numero di sleeve eseguite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Dato secondario alla crescente esperienza chirurgica e alla standardizzazione della tecnica, </a:t>
            </a:r>
            <a:r>
              <a:rPr lang="it-I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 un contesto in cui anche i sistemi di </a:t>
            </a:r>
            <a:r>
              <a:rPr lang="it-IT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stapling</a:t>
            </a:r>
            <a:r>
              <a:rPr lang="it-I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hanno conosciuto un importante sviluppo tecnologico, orientato a ottenere una linea di sutura sempre più controllata e affidabile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284ECAD9-32EE-4091-BDA5-6BD15ACC5E58}" type="slidenum">
              <a:rPr lang="it-IT" noProof="0" smtClean="0"/>
              <a:t>7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377195796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Parliamo quindi di eventi a bassa incidenza progressivamente ridottasi nel tempo parallelamente alla crescente esperienza chirurgica e alla standardizzazione della tecnica, </a:t>
            </a:r>
            <a:r>
              <a:rPr lang="it-I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 un contesto in cui anche i sistemi di </a:t>
            </a:r>
            <a:r>
              <a:rPr lang="it-IT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stapling</a:t>
            </a:r>
            <a:r>
              <a:rPr lang="it-I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hanno conosciuto un importante sviluppo tecnologico, orientato a ottenere una linea di sutura sempre più controllata e affidabile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284ECAD9-32EE-4091-BDA5-6BD15ACC5E58}" type="slidenum">
              <a:rPr lang="it-IT" noProof="0" smtClean="0"/>
              <a:t>8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13911136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 questo scenario si inserisce EnDrive Zero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un sistema di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stapling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di recente introduzione, per il quale le evidenze cliniche disponibili sono ancora limitate.</a:t>
            </a:r>
          </a:p>
          <a:p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 sua caratteristica più distintiva è sicuramente la </a:t>
            </a:r>
            <a:r>
              <a:rPr lang="it-I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configurazione asimmetrica 4×2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con quattro file di punti sul tubulo gastrico residuo e due sul versante dello stomaco asportato.</a:t>
            </a:r>
          </a:p>
          <a:p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 questa si associano un </a:t>
            </a:r>
            <a:r>
              <a:rPr lang="it-I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sistema di </a:t>
            </a:r>
            <a:r>
              <a:rPr lang="it-IT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firing</a:t>
            </a:r>
            <a:r>
              <a:rPr lang="it-I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motorizzato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che consente un avanzamento controllato e riproducibile durante il ciclo di sutura e sezione, e la </a:t>
            </a:r>
            <a:r>
              <a:rPr lang="it-I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tecnologia B-DUO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basata su una specifica geometria di formazione della sutura meccanica, concepita con l</a:t>
            </a:r>
            <a:r>
              <a:rPr lang="ar-S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’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obiettivo di ottimizzare la tenuta e l</a:t>
            </a:r>
            <a:r>
              <a:rPr lang="ar-S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’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emostasi della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staple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line.</a:t>
            </a:r>
          </a:p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284ECAD9-32EE-4091-BDA5-6BD15ACC5E58}" type="slidenum">
              <a:rPr lang="it-IT" noProof="0" smtClean="0"/>
              <a:t>9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290034226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 questo scenario si inserisce EnDrive Zero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un sistema di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stapling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di recente introduzione, per il quale le evidenze cliniche disponibili sono ancora limitate.</a:t>
            </a:r>
          </a:p>
          <a:p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 sua caratteristica più distintiva è sicuramente la </a:t>
            </a:r>
            <a:r>
              <a:rPr lang="it-I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configurazione asimmetrica 4×2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con quattro file di punti sul tubulo gastrico residuo e due sul versante dello stomaco asportato.</a:t>
            </a:r>
          </a:p>
          <a:p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 questa si associano un </a:t>
            </a:r>
            <a:r>
              <a:rPr lang="it-I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sistema di </a:t>
            </a:r>
            <a:r>
              <a:rPr lang="it-IT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firing</a:t>
            </a:r>
            <a:r>
              <a:rPr lang="it-I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motorizzato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che consente un avanzamento controllato e riproducibile durante il ciclo di sutura e sezione, e la </a:t>
            </a:r>
            <a:r>
              <a:rPr lang="it-I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tecnologia B-DUO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basata su una specifica geometria di formazione della sutura meccanica, concepita con l</a:t>
            </a:r>
            <a:r>
              <a:rPr lang="ar-S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’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obiettivo di ottimizzare la tenuta e l</a:t>
            </a:r>
            <a:r>
              <a:rPr lang="ar-S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’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emostasi della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staple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line.</a:t>
            </a:r>
          </a:p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284ECAD9-32EE-4091-BDA5-6BD15ACC5E58}" type="slidenum">
              <a:rPr lang="it-IT" noProof="0" smtClean="0"/>
              <a:t>10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23198396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 questa si associano un </a:t>
            </a:r>
            <a:r>
              <a:rPr lang="it-I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sistema di </a:t>
            </a:r>
            <a:r>
              <a:rPr lang="it-IT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firing</a:t>
            </a:r>
            <a:r>
              <a:rPr lang="it-I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motorizzato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che consente un avanzamento controllato e riproducibile durante il ciclo di sutura e sezione, e la </a:t>
            </a:r>
            <a:r>
              <a:rPr lang="it-I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tecnologia B-DUO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basata su una specifica geometria di formazione della sutura meccanica, concepita con l</a:t>
            </a:r>
            <a:r>
              <a:rPr lang="ar-S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’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obiettivo di ottimizzare la tenuta e l</a:t>
            </a:r>
            <a:r>
              <a:rPr lang="ar-S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’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emostasi della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staple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line.</a:t>
            </a:r>
          </a:p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284ECAD9-32EE-4091-BDA5-6BD15ACC5E58}" type="slidenum">
              <a:rPr lang="it-IT" noProof="0" smtClean="0"/>
              <a:t>11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190886690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A68AF1-2071-C0A4-6204-52FC050311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B4D00684-A47B-3DC8-E6B8-4E606020FDD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F6C4CDDF-4A9C-0949-7A0B-E77A65B7E15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EnDrive</a:t>
            </a:r>
            <a:r>
              <a:rPr lang="de-D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Zero 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è stato quindi integrato nella nostra tecnica abituale di Sleeve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Gastrectomy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it-I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senza modificarne il setting operatorio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Nelle immagini vediamo il posizionamento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dell</a:t>
            </a:r>
            <a: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’é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quipe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con il primo operatore in </a:t>
            </a:r>
            <a:r>
              <a:rPr lang="it-I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posizione anglosassone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e la disposizione dei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trocar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utilizzati durante la procedura.</a:t>
            </a:r>
          </a:p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4423535D-882D-7E4D-2388-805115F0750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284ECAD9-32EE-4091-BDA5-6BD15ACC5E58}" type="slidenum">
              <a:rPr lang="it-IT" noProof="0" smtClean="0"/>
              <a:t>12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47745831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Abbiamo quindi condotto uno </a:t>
            </a:r>
            <a:r>
              <a:rPr lang="it-I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studio osservazionale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sui pazienti sottoposti a Sleeve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Gastrectomy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EnDrive Zero tra </a:t>
            </a:r>
            <a:r>
              <a:rPr lang="it-I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marzo e luglio 2026</a:t>
            </a:r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284ECAD9-32EE-4091-BDA5-6BD15ACC5E58}" type="slidenum">
              <a:rPr lang="it-IT" noProof="0" smtClean="0"/>
              <a:t>13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233133869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 l</a:t>
            </a:r>
            <a:r>
              <a:rPr lang="ar-S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’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obiettivo di valutarne la </a:t>
            </a:r>
            <a:r>
              <a:rPr lang="it-I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sicurezza </a:t>
            </a:r>
            <a:r>
              <a:rPr lang="it-IT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perioperatoria</a:t>
            </a:r>
            <a:r>
              <a:rPr lang="it-I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 la fattibilità tecnica nella pratica clinica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284ECAD9-32EE-4091-BDA5-6BD15ACC5E58}" type="slidenum">
              <a:rPr lang="it-IT" noProof="0" smtClean="0"/>
              <a:t>14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39461110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Conducendo un’analisi prevalentemente descrittiva con </a:t>
            </a:r>
            <a:r>
              <a:rPr lang="it-IT" dirty="0" err="1"/>
              <a:t>contronfo</a:t>
            </a:r>
            <a:r>
              <a:rPr lang="it-IT" dirty="0"/>
              <a:t> intra-paziente tra </a:t>
            </a:r>
            <a:r>
              <a:rPr lang="it-IT" dirty="0" err="1"/>
              <a:t>pre</a:t>
            </a:r>
            <a:r>
              <a:rPr lang="it-IT" dirty="0"/>
              <a:t> e post-operatorio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284ECAD9-32EE-4091-BDA5-6BD15ACC5E58}" type="slidenum">
              <a:rPr lang="it-IT" noProof="0" smtClean="0"/>
              <a:t>15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380185226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 coorte comprendeva </a:t>
            </a:r>
            <a:r>
              <a:rPr lang="it-I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107 pazienti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prevalentemente di sesso femminile, con </a:t>
            </a:r>
            <a:r>
              <a:rPr lang="it-I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72 donne, pari al 67,3%, e 35 uomini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L</a:t>
            </a:r>
            <a:r>
              <a:rPr lang="ar-S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’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età mediana era di </a:t>
            </a:r>
            <a:r>
              <a:rPr lang="it-I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36 anni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 il BMI medio di circa </a:t>
            </a:r>
            <a:r>
              <a:rPr lang="it-I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44 kg/m²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Quasi la metà dei pazienti presentava almeno una comorbidità, tra cui le più rappresentate erano </a:t>
            </a:r>
            <a:r>
              <a:rPr lang="it-I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ipertensione arteriosa, dislipidemia, diabete o </a:t>
            </a:r>
            <a:r>
              <a:rPr lang="it-IT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insulino</a:t>
            </a:r>
            <a:r>
              <a:rPr lang="it-I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-resistenza e OSAS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284ECAD9-32EE-4091-BDA5-6BD15ACC5E58}" type="slidenum">
              <a:rPr lang="it-IT" noProof="0" smtClean="0"/>
              <a:t>16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292984566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 risultati che vi presentiamo oggi sono </a:t>
            </a:r>
            <a:r>
              <a:rPr lang="it-I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preliminari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 si riferiscono al decorso postoperatorio precoce e agli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outcome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entro 30 giorni, con particolare attenzione a </a:t>
            </a:r>
            <a:r>
              <a:rPr lang="it-IT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bleeding</a:t>
            </a:r>
            <a:r>
              <a:rPr lang="it-I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fistola gastrica e riammissione ospedaliera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 107 procedure eseguite abbiamo osservato </a:t>
            </a:r>
            <a:r>
              <a:rPr lang="it-I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 casi di emorragia postoperatoria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con un</a:t>
            </a:r>
            <a:r>
              <a:rPr lang="ar-S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’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incidenza inferiore al 2%. Non si sono verificati </a:t>
            </a:r>
            <a:r>
              <a:rPr lang="it-I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casi di fistola gastrica precoce n</a:t>
            </a:r>
            <a:r>
              <a:rPr lang="fr-FR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é </a:t>
            </a:r>
            <a:r>
              <a:rPr lang="it-I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riammissioni ospedaliere entro i 30 giorni di follow-up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284ECAD9-32EE-4091-BDA5-6BD15ACC5E58}" type="slidenum">
              <a:rPr lang="it-IT" noProof="0" smtClean="0"/>
              <a:t>17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408613389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Il decorso postoperatorio è stato complessivamente favorevole: </a:t>
            </a:r>
            <a:r>
              <a:rPr lang="it-I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85 pazienti su 107 sono stati dimessi in seconda giornata postoperatoria e 100 pazienti, pari al 93,5%, entro la terza giornata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Anche i parametri clinici precoci sono risultati soddisfacenti, con un valore della </a:t>
            </a:r>
            <a:r>
              <a:rPr lang="it-I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scala numerica del dolore inferiore a 5 nel 79,4% dei pazienti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 una </a:t>
            </a:r>
            <a:r>
              <a:rPr lang="it-I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temperatura massima mediana di 36,5 °C, senza episodi febbrili ≥38 °C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284ECAD9-32EE-4091-BDA5-6BD15ACC5E58}" type="slidenum">
              <a:rPr lang="it-IT" noProof="0" smtClean="0"/>
              <a:t>18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82183037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 completare il quadro, i principali parametri ematochimici hanno mostrato variazioni coerenti con il decorso postoperatorio precoce: l</a:t>
            </a:r>
            <a:r>
              <a:rPr lang="ar-S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’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emoglobina si è ridotta in media di circa </a:t>
            </a:r>
            <a:r>
              <a:rPr lang="it-I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0,64 g/</a:t>
            </a:r>
            <a:r>
              <a:rPr lang="it-IT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dL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mentre leucociti e PCR hanno mostrato il </a:t>
            </a:r>
            <a:r>
              <a:rPr lang="it-I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previsto incremento infiammatorio in prima giornata postoperatoria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284ECAD9-32EE-4091-BDA5-6BD15ACC5E58}" type="slidenum">
              <a:rPr lang="it-IT" noProof="0" smtClean="0"/>
              <a:t>19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413835535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Tutte le </a:t>
            </a:r>
            <a:r>
              <a:rPr lang="it-I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107 procedure sono state completate per via laparoscopica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senza necessità di conversione n</a:t>
            </a:r>
            <a: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é 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 sostituzione del device.</a:t>
            </a:r>
          </a:p>
          <a:p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 durata operatoria è stata </a:t>
            </a:r>
            <a:r>
              <a:rPr lang="it-I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 media di circa 48 minuti, con una mediana di 45 minuti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Questo dato può essere interpretato anche alla luce della </a:t>
            </a:r>
            <a:r>
              <a:rPr lang="it-I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fase iniziale di familiarizzazione con il dispositivo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 del coinvolgimento di </a:t>
            </a:r>
            <a:r>
              <a:rPr lang="it-I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medici in formazione specialistica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alcune procedure.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Nel complesso, questi risultati mostrano una </a:t>
            </a:r>
            <a:r>
              <a:rPr lang="it-I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buona integrazione di EnDrive Zero nella nostra pratica operatoria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284ECAD9-32EE-4091-BDA5-6BD15ACC5E58}" type="slidenum">
              <a:rPr lang="it-IT" noProof="0" smtClean="0"/>
              <a:t>20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69591361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Naturalmente, questi risultati devono essere interpretati alla luce di alcuni limiti: la </a:t>
            </a:r>
            <a:r>
              <a:rPr lang="it-I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numerosità ancora contenuta del campione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l</a:t>
            </a:r>
            <a:r>
              <a:rPr lang="ar-S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’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assenza di un gruppo di controllo trattato con un diverso sistema di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stapling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 il </a:t>
            </a:r>
            <a:r>
              <a:rPr lang="it-I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follow-up limitato a 30 giorni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 questi si aggiungono la </a:t>
            </a:r>
            <a:r>
              <a:rPr lang="it-I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natura osservazionale dello studio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 l</a:t>
            </a:r>
            <a:r>
              <a:rPr lang="ar-S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’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esperienza derivante da un singolo setting chirurgico, che ne limitano la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generalizzabilità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 tratta di limiti particolarmente importanti quando vengono valutati </a:t>
            </a:r>
            <a:r>
              <a:rPr lang="it-I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eventi a bassa incidenza, come il leak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284ECAD9-32EE-4091-BDA5-6BD15ACC5E58}" type="slidenum">
              <a:rPr lang="it-IT" noProof="0" smtClean="0"/>
              <a:t>21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395437272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 conclusione, dalla nostra esperienza emergono </a:t>
            </a:r>
            <a:r>
              <a:rPr lang="it-I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tre messaggi principali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Il primo riguarda la </a:t>
            </a:r>
            <a:r>
              <a:rPr lang="it-I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sicurezza </a:t>
            </a:r>
            <a:r>
              <a:rPr lang="it-IT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perioperatoria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abbiamo osservato risultati preliminari favorevoli, con una bassa incidenza di complicanze postoperatorie precoci e </a:t>
            </a:r>
            <a:r>
              <a:rPr lang="it-I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nessun caso di fistola gastrica entro 30 giorni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Il secondo riguarda il </a:t>
            </a:r>
            <a:r>
              <a:rPr lang="it-I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decorso postoperatorio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caratterizzato da breve degenza, buon controllo del dolore e variazioni dei parametri laboratoristici complessivamente coerenti con il decorso clinico precoce.</a:t>
            </a:r>
          </a:p>
          <a:p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Il terzo riguarda la </a:t>
            </a:r>
            <a:r>
              <a:rPr lang="it-I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fattibilità tecnica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con completamento laparoscopico di tutte le procedure, </a:t>
            </a:r>
            <a:r>
              <a:rPr lang="it-I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assenza di conversioni e di sostituzioni del device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 tempi operatori contenuti.</a:t>
            </a:r>
          </a:p>
          <a:p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Questi dati devono tuttavia essere considerati </a:t>
            </a:r>
            <a:r>
              <a:rPr lang="it-I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preliminari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Saranno necessari una casistica più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ampia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un follow-up pi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ù lungo e soprattutto </a:t>
            </a:r>
            <a:r>
              <a:rPr lang="it-I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studi comparativi con altri sistemi di </a:t>
            </a:r>
            <a:r>
              <a:rPr lang="it-IT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stapling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per confermare il profilo di sicurezza e definire meglio la performance clinica di EnDrive Zero.</a:t>
            </a:r>
          </a:p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284ECAD9-32EE-4091-BDA5-6BD15ACC5E58}" type="slidenum">
              <a:rPr lang="it-IT" noProof="0" smtClean="0"/>
              <a:t>22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254079669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 conclusione, dalla nostra esperienza emergono </a:t>
            </a:r>
            <a:r>
              <a:rPr lang="it-I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tre messaggi principali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Il primo riguarda la </a:t>
            </a:r>
            <a:r>
              <a:rPr lang="it-I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sicurezza </a:t>
            </a:r>
            <a:r>
              <a:rPr lang="it-IT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perioperatoria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abbiamo osservato risultati preliminari favorevoli, con una bassa incidenza di complicanze postoperatorie precoci e </a:t>
            </a:r>
            <a:r>
              <a:rPr lang="it-I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nessun caso di fistola gastrica entro 30 giorni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Il secondo riguarda il </a:t>
            </a:r>
            <a:r>
              <a:rPr lang="it-I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decorso postoperatorio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caratterizzato da breve degenza, buon controllo del dolore e variazioni dei parametri laboratoristici complessivamente coerenti con il decorso clinico precoce.</a:t>
            </a:r>
          </a:p>
          <a:p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Il terzo riguarda la </a:t>
            </a:r>
            <a:r>
              <a:rPr lang="it-I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fattibilità tecnica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con completamento laparoscopico di tutte le procedure, </a:t>
            </a:r>
            <a:r>
              <a:rPr lang="it-I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assenza di conversioni e di sostituzioni del device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 tempi operatori contenuti.</a:t>
            </a:r>
          </a:p>
          <a:p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Questi dati devono tuttavia essere considerati </a:t>
            </a:r>
            <a:r>
              <a:rPr lang="it-I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preliminari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Saranno necessari una casistica più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ampia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un follow-up pi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ù lungo e soprattutto </a:t>
            </a:r>
            <a:r>
              <a:rPr lang="it-I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studi comparativi con altri sistemi di </a:t>
            </a:r>
            <a:r>
              <a:rPr lang="it-IT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stapling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per confermare il profilo di sicurezza e definire meglio la performance clinica di EnDrive Zero.</a:t>
            </a:r>
          </a:p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284ECAD9-32EE-4091-BDA5-6BD15ACC5E58}" type="slidenum">
              <a:rPr lang="it-IT" noProof="0" smtClean="0"/>
              <a:t>23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294894983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 conclusione, dalla nostra esperienza emergono </a:t>
            </a:r>
            <a:r>
              <a:rPr lang="it-I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tre messaggi principali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Il primo riguarda la </a:t>
            </a:r>
            <a:r>
              <a:rPr lang="it-I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sicurezza </a:t>
            </a:r>
            <a:r>
              <a:rPr lang="it-IT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perioperatoria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abbiamo osservato risultati preliminari favorevoli, con una bassa incidenza di complicanze postoperatorie precoci e </a:t>
            </a:r>
            <a:r>
              <a:rPr lang="it-I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nessun caso di fistola gastrica entro 30 giorni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Il secondo riguarda il </a:t>
            </a:r>
            <a:r>
              <a:rPr lang="it-I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decorso postoperatorio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caratterizzato da breve degenza, buon controllo del dolore e variazioni dei parametri laboratoristici complessivamente coerenti con il decorso clinico precoce.</a:t>
            </a:r>
          </a:p>
          <a:p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Il terzo riguarda la </a:t>
            </a:r>
            <a:r>
              <a:rPr lang="it-I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fattibilità tecnica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con completamento laparoscopico di tutte le procedure, </a:t>
            </a:r>
            <a:r>
              <a:rPr lang="it-I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assenza di conversioni e di sostituzioni del device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 tempi operatori contenuti.</a:t>
            </a:r>
          </a:p>
          <a:p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Questi dati devono tuttavia essere considerati </a:t>
            </a:r>
            <a:r>
              <a:rPr lang="it-I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preliminari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Saranno necessari una casistica più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ampia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un follow-up pi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ù lungo e soprattutto </a:t>
            </a:r>
            <a:r>
              <a:rPr lang="it-I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studi comparativi con altri sistemi di </a:t>
            </a:r>
            <a:r>
              <a:rPr lang="it-IT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stapling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per confermare il profilo di sicurezza e definire meglio la performance clinica di EnDrive Zero.</a:t>
            </a:r>
          </a:p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284ECAD9-32EE-4091-BDA5-6BD15ACC5E58}" type="slidenum">
              <a:rPr lang="it-IT" noProof="0" smtClean="0"/>
              <a:t>24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1945566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egnaposto immagine 9">
            <a:extLst>
              <a:ext uri="{FF2B5EF4-FFF2-40B4-BE49-F238E27FC236}">
                <a16:creationId xmlns:a16="http://schemas.microsoft.com/office/drawing/2014/main" id="{D1D313A2-A4D4-40DF-A0C2-C29F6416852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</p:spPr>
        <p:txBody>
          <a:bodyPr rtlCol="0"/>
          <a:lstStyle/>
          <a:p>
            <a:pPr rtl="0"/>
            <a:r>
              <a:rPr lang="it-IT" noProof="0"/>
              <a:t>Fare clic sull'icona per inserire un'immagine</a:t>
            </a:r>
            <a:endParaRPr lang="it-IT" noProof="0" dirty="0"/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9925CCF1-92C0-4AF3-BFAF-4921631915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4DB44FF-F9B4-4E5D-9888-DD07079D4562}" type="datetime1">
              <a:rPr lang="it-IT" noProof="0" smtClean="0"/>
              <a:t>18/09/2026</a:t>
            </a:fld>
            <a:endParaRPr lang="it-IT" noProof="0" dirty="0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051A78A9-3DFF-4937-A9F2-5D8CF495F3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5FAEB271-5CC0-4759-BC6E-8BE53AB22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it-IT" noProof="0" smtClean="0"/>
              <a:t>‹N›</a:t>
            </a:fld>
            <a:endParaRPr lang="it-IT" noProof="0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212850" y="4508500"/>
            <a:ext cx="5118100" cy="1279652"/>
          </a:xfrm>
        </p:spPr>
        <p:txBody>
          <a:bodyPr lIns="91440" rIns="91440" rtlCol="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bg1"/>
                </a:solidFill>
                <a:latin typeface="+mn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pPr rtl="0"/>
            <a:r>
              <a:rPr lang="it-IT" noProof="0"/>
              <a:t>Fare clic per modificare lo stile del sottotitolo dello schema</a:t>
            </a:r>
            <a:endParaRPr lang="it-IT" noProof="0" dirty="0"/>
          </a:p>
        </p:txBody>
      </p:sp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212850" y="2057400"/>
            <a:ext cx="5118100" cy="1929066"/>
          </a:xfrm>
        </p:spPr>
        <p:txBody>
          <a:bodyPr rtlCol="0" anchor="b">
            <a:noAutofit/>
          </a:bodyPr>
          <a:lstStyle>
            <a:lvl1pPr algn="l">
              <a:lnSpc>
                <a:spcPct val="90000"/>
              </a:lnSpc>
              <a:defRPr sz="5400" b="1" spc="-50" baseline="0">
                <a:solidFill>
                  <a:schemeClr val="bg1"/>
                </a:solidFill>
                <a:latin typeface="+mn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6727005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arallelogramma 14">
            <a:extLst>
              <a:ext uri="{FF2B5EF4-FFF2-40B4-BE49-F238E27FC236}">
                <a16:creationId xmlns:a16="http://schemas.microsoft.com/office/drawing/2014/main" id="{F5AA8A10-E19C-430B-9D5D-8D12F92BFEC5}"/>
              </a:ext>
            </a:extLst>
          </p:cNvPr>
          <p:cNvSpPr/>
          <p:nvPr userDrawn="1"/>
        </p:nvSpPr>
        <p:spPr>
          <a:xfrm>
            <a:off x="7972121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A7C93D4F-3003-4D58-9AFB-356A0F800F42}"/>
              </a:ext>
            </a:extLst>
          </p:cNvPr>
          <p:cNvSpPr/>
          <p:nvPr userDrawn="1"/>
        </p:nvSpPr>
        <p:spPr>
          <a:xfrm>
            <a:off x="4653265" y="0"/>
            <a:ext cx="139933" cy="6858000"/>
          </a:xfrm>
          <a:prstGeom prst="rect">
            <a:avLst/>
          </a:prstGeom>
          <a:solidFill>
            <a:srgbClr val="9CCEC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9925CCF1-92C0-4AF3-BFAF-4921631915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C3F388D4-15DF-446A-91AA-72876CD48301}" type="datetime1">
              <a:rPr lang="it-IT" noProof="0" smtClean="0"/>
              <a:t>18/09/2026</a:t>
            </a:fld>
            <a:endParaRPr lang="it-IT" noProof="0" dirty="0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051A78A9-3DFF-4937-A9F2-5D8CF495F3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5FAEB271-5CC0-4759-BC6E-8BE53AB22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it-IT" noProof="0" smtClean="0"/>
              <a:t>‹N›</a:t>
            </a:fld>
            <a:endParaRPr lang="it-IT" noProof="0" dirty="0"/>
          </a:p>
        </p:txBody>
      </p:sp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629400" y="758952"/>
            <a:ext cx="4526280" cy="3227514"/>
          </a:xfrm>
        </p:spPr>
        <p:txBody>
          <a:bodyPr rtlCol="0" anchor="b">
            <a:normAutofit/>
          </a:bodyPr>
          <a:lstStyle>
            <a:lvl1pPr algn="l">
              <a:lnSpc>
                <a:spcPct val="90000"/>
              </a:lnSpc>
              <a:defRPr sz="6000" b="1" spc="-50" baseline="0">
                <a:solidFill>
                  <a:srgbClr val="374D81"/>
                </a:solidFill>
                <a:latin typeface="+mn-lt"/>
              </a:defRPr>
            </a:lvl1pPr>
          </a:lstStyle>
          <a:p>
            <a:pPr rtl="0"/>
            <a:r>
              <a:rPr lang="it-IT" noProof="0" dirty="0"/>
              <a:t>Fare clic per modificare lo stile del titolo dello schema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6632171" y="4508500"/>
            <a:ext cx="4526280" cy="1279652"/>
          </a:xfrm>
        </p:spPr>
        <p:txBody>
          <a:bodyPr lIns="91440" rIns="91440" rtlCol="0">
            <a:normAutofit/>
          </a:bodyPr>
          <a:lstStyle>
            <a:lvl1pPr marL="0" indent="0" algn="l">
              <a:buNone/>
              <a:defRPr sz="2400" b="1" cap="all" spc="200" baseline="0">
                <a:solidFill>
                  <a:srgbClr val="9CCEC7"/>
                </a:solidFill>
                <a:latin typeface="+mn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pPr rtl="0"/>
            <a:r>
              <a:rPr lang="it-IT" noProof="0" dirty="0"/>
              <a:t>Fare clic per modificare lo stile del sottotitolo dello schema</a:t>
            </a:r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6D3E1BBA-670B-4CAE-B839-50ADB23DDBC6}"/>
              </a:ext>
            </a:extLst>
          </p:cNvPr>
          <p:cNvSpPr/>
          <p:nvPr userDrawn="1"/>
        </p:nvSpPr>
        <p:spPr>
          <a:xfrm>
            <a:off x="4577160" y="3841"/>
            <a:ext cx="139933" cy="6858000"/>
          </a:xfrm>
          <a:prstGeom prst="rect">
            <a:avLst/>
          </a:prstGeom>
          <a:solidFill>
            <a:srgbClr val="374D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2E622CB9-4085-11F5-32B7-7BD234D5CC6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3246" y="0"/>
            <a:ext cx="480040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3938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354D8B55-9EA8-4B81-8E84-9B93B0A27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4542C42-F0C8-417A-980A-09B6C1CD6C24}" type="datetime1">
              <a:rPr lang="it-IT" noProof="0" smtClean="0"/>
              <a:t>18/09/2026</a:t>
            </a:fld>
            <a:endParaRPr lang="it-IT" noProof="0" dirty="0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062CA021-2578-47CB-822C-BDDFF7223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C4AAB51D-4141-4682-9375-DAFD5FB9D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it-IT" noProof="0" smtClean="0"/>
              <a:t>‹N›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20182784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testazione sezion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arallelogramma 14">
            <a:extLst>
              <a:ext uri="{FF2B5EF4-FFF2-40B4-BE49-F238E27FC236}">
                <a16:creationId xmlns:a16="http://schemas.microsoft.com/office/drawing/2014/main" id="{98B82A56-7790-48EC-983D-AB8F703699B2}"/>
              </a:ext>
            </a:extLst>
          </p:cNvPr>
          <p:cNvSpPr/>
          <p:nvPr userDrawn="1"/>
        </p:nvSpPr>
        <p:spPr>
          <a:xfrm>
            <a:off x="7972121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AAF2E137-EC28-48F8-9198-1F0253902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01D72669-6745-4AA0-A173-7F6CEB97CF08}" type="datetime1">
              <a:rPr lang="it-IT" noProof="0" smtClean="0"/>
              <a:t>18/09/2026</a:t>
            </a:fld>
            <a:endParaRPr lang="it-IT" noProof="0" dirty="0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189422CD-6F62-4DD6-89EF-07A60B42D2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11" name="Segnaposto numero diapositiva 10">
            <a:extLst>
              <a:ext uri="{FF2B5EF4-FFF2-40B4-BE49-F238E27FC236}">
                <a16:creationId xmlns:a16="http://schemas.microsoft.com/office/drawing/2014/main" id="{69C6AFF8-42B4-4D05-969B-9F5FB3355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/>
              <a:t>‹N›</a:t>
            </a:fld>
            <a:endParaRPr lang="it-IT" noProof="0" dirty="0"/>
          </a:p>
        </p:txBody>
      </p:sp>
      <p:sp>
        <p:nvSpPr>
          <p:cNvPr id="12" name="Segnaposto immagine 9">
            <a:extLst>
              <a:ext uri="{FF2B5EF4-FFF2-40B4-BE49-F238E27FC236}">
                <a16:creationId xmlns:a16="http://schemas.microsoft.com/office/drawing/2014/main" id="{E76B772A-7600-4ECE-B5A2-34827D4C710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6311900" cy="6858000"/>
          </a:xfrm>
        </p:spPr>
        <p:txBody>
          <a:bodyPr rtlCol="0"/>
          <a:lstStyle/>
          <a:p>
            <a:pPr rtl="0"/>
            <a:r>
              <a:rPr lang="it-IT" noProof="0"/>
              <a:t>Fare clic sull'icona per inserire un'immagine</a:t>
            </a:r>
            <a:endParaRPr lang="it-IT" noProof="0" dirty="0"/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33820398-8D1F-4543-ABA0-7A67C38769B3}"/>
              </a:ext>
            </a:extLst>
          </p:cNvPr>
          <p:cNvSpPr/>
          <p:nvPr userDrawn="1"/>
        </p:nvSpPr>
        <p:spPr>
          <a:xfrm>
            <a:off x="2451099" y="3568700"/>
            <a:ext cx="8721725" cy="230822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 rtl="0"/>
            <a:endParaRPr lang="it-IT" sz="1400" noProof="0" dirty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641599" y="3746500"/>
            <a:ext cx="8331202" cy="1308100"/>
          </a:xfrm>
        </p:spPr>
        <p:txBody>
          <a:bodyPr rtlCol="0" anchor="b" anchorCtr="0">
            <a:noAutofit/>
          </a:bodyPr>
          <a:lstStyle>
            <a:lvl1pPr>
              <a:lnSpc>
                <a:spcPct val="90000"/>
              </a:lnSpc>
              <a:defRPr sz="4800" b="1">
                <a:solidFill>
                  <a:schemeClr val="bg1"/>
                </a:solidFill>
                <a:latin typeface="+mn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2641600" y="5219700"/>
            <a:ext cx="8331201" cy="586740"/>
          </a:xfrm>
        </p:spPr>
        <p:txBody>
          <a:bodyPr lIns="91440" rIns="91440" rtlCol="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it-IT" noProof="0"/>
              <a:t>Fare clic per modificare gli stili del testo dello schema</a:t>
            </a: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45757C57-BBBA-44C6-9A4D-12F5D1E400AA}"/>
              </a:ext>
            </a:extLst>
          </p:cNvPr>
          <p:cNvSpPr/>
          <p:nvPr userDrawn="1"/>
        </p:nvSpPr>
        <p:spPr>
          <a:xfrm>
            <a:off x="3752850" y="3469101"/>
            <a:ext cx="5118100" cy="12566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25969842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Intestazione della sezion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egnaposto data 6">
            <a:extLst>
              <a:ext uri="{FF2B5EF4-FFF2-40B4-BE49-F238E27FC236}">
                <a16:creationId xmlns:a16="http://schemas.microsoft.com/office/drawing/2014/main" id="{AAF2E137-EC28-48F8-9198-1F0253902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081A99FD-A18D-4AC6-92B0-69E29E35743B}" type="datetime1">
              <a:rPr lang="it-IT" noProof="0" smtClean="0"/>
              <a:t>18/09/2026</a:t>
            </a:fld>
            <a:endParaRPr lang="it-IT" noProof="0" dirty="0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189422CD-6F62-4DD6-89EF-07A60B42D2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11" name="Segnaposto numero diapositiva 10">
            <a:extLst>
              <a:ext uri="{FF2B5EF4-FFF2-40B4-BE49-F238E27FC236}">
                <a16:creationId xmlns:a16="http://schemas.microsoft.com/office/drawing/2014/main" id="{69C6AFF8-42B4-4D05-969B-9F5FB3355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/>
              <a:t>‹N›</a:t>
            </a:fld>
            <a:endParaRPr lang="it-IT" noProof="0" dirty="0"/>
          </a:p>
        </p:txBody>
      </p:sp>
      <p:sp>
        <p:nvSpPr>
          <p:cNvPr id="12" name="Segnaposto immagine 9">
            <a:extLst>
              <a:ext uri="{FF2B5EF4-FFF2-40B4-BE49-F238E27FC236}">
                <a16:creationId xmlns:a16="http://schemas.microsoft.com/office/drawing/2014/main" id="{E76B772A-7600-4ECE-B5A2-34827D4C710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</p:spPr>
        <p:txBody>
          <a:bodyPr rtlCol="0"/>
          <a:lstStyle/>
          <a:p>
            <a:pPr rtl="0"/>
            <a:r>
              <a:rPr lang="it-IT" noProof="0"/>
              <a:t>Fare clic sull'icona per inserire un'immagine</a:t>
            </a:r>
            <a:endParaRPr lang="it-IT" noProof="0" dirty="0"/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33820398-8D1F-4543-ABA0-7A67C38769B3}"/>
              </a:ext>
            </a:extLst>
          </p:cNvPr>
          <p:cNvSpPr/>
          <p:nvPr userDrawn="1"/>
        </p:nvSpPr>
        <p:spPr>
          <a:xfrm>
            <a:off x="1735138" y="3568700"/>
            <a:ext cx="8721725" cy="230822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 rtl="0"/>
            <a:endParaRPr lang="it-IT" sz="1400" noProof="0" dirty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930399" y="3746500"/>
            <a:ext cx="8331202" cy="1308100"/>
          </a:xfrm>
        </p:spPr>
        <p:txBody>
          <a:bodyPr rtlCol="0" anchor="b" anchorCtr="0">
            <a:noAutofit/>
          </a:bodyPr>
          <a:lstStyle>
            <a:lvl1pPr algn="ctr">
              <a:lnSpc>
                <a:spcPct val="90000"/>
              </a:lnSpc>
              <a:defRPr sz="4800" b="1">
                <a:solidFill>
                  <a:schemeClr val="bg1"/>
                </a:solidFill>
                <a:latin typeface="+mn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1930400" y="5219700"/>
            <a:ext cx="8331201" cy="586740"/>
          </a:xfrm>
        </p:spPr>
        <p:txBody>
          <a:bodyPr lIns="91440" rIns="91440" rtlCol="0" anchor="t" anchorCtr="0">
            <a:normAutofit/>
          </a:bodyPr>
          <a:lstStyle>
            <a:lvl1pPr marL="0" indent="0" algn="ctr">
              <a:buNone/>
              <a:defRPr sz="2400" cap="all" spc="200" baseline="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it-IT" noProof="0"/>
              <a:t>Fare clic per modificare gli stili del testo dello schema</a:t>
            </a: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45757C57-BBBA-44C6-9A4D-12F5D1E400AA}"/>
              </a:ext>
            </a:extLst>
          </p:cNvPr>
          <p:cNvSpPr/>
          <p:nvPr userDrawn="1"/>
        </p:nvSpPr>
        <p:spPr>
          <a:xfrm>
            <a:off x="3536950" y="3469101"/>
            <a:ext cx="5118100" cy="12566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37664897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olo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 rtlCol="0"/>
          <a:lstStyle/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1097280" y="2120900"/>
            <a:ext cx="4639736" cy="3748193"/>
          </a:xfrm>
        </p:spPr>
        <p:txBody>
          <a:bodyPr rtlCol="0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515944" y="2120900"/>
            <a:ext cx="4639736" cy="3748194"/>
          </a:xfrm>
        </p:spPr>
        <p:txBody>
          <a:bodyPr rtlCol="0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2" name="Segnaposto data 1">
            <a:extLst>
              <a:ext uri="{FF2B5EF4-FFF2-40B4-BE49-F238E27FC236}">
                <a16:creationId xmlns:a16="http://schemas.microsoft.com/office/drawing/2014/main" id="{5782D47D-B0DC-4C40-BCC6-BBBA32584A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3B79944-34CF-4A72-AC1B-909189585767}" type="datetime1">
              <a:rPr lang="it-IT" noProof="0" smtClean="0"/>
              <a:t>18/09/2026</a:t>
            </a:fld>
            <a:endParaRPr lang="it-IT" noProof="0" dirty="0"/>
          </a:p>
        </p:txBody>
      </p:sp>
      <p:sp>
        <p:nvSpPr>
          <p:cNvPr id="9" name="Segnaposto piè di pagina 8">
            <a:extLst>
              <a:ext uri="{FF2B5EF4-FFF2-40B4-BE49-F238E27FC236}">
                <a16:creationId xmlns:a16="http://schemas.microsoft.com/office/drawing/2014/main" id="{4690D34E-7EBD-44B2-83CA-4C126A18D7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10" name="Segnaposto numero diapositiva 9">
            <a:extLst>
              <a:ext uri="{FF2B5EF4-FFF2-40B4-BE49-F238E27FC236}">
                <a16:creationId xmlns:a16="http://schemas.microsoft.com/office/drawing/2014/main" id="{2AC511A1-9BBD-42DE-92FB-2AF44F8E97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it-IT" noProof="0" smtClean="0"/>
              <a:t>‹N›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33879728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olo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 rtlCol="0"/>
          <a:lstStyle/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1097280" y="2057400"/>
            <a:ext cx="4639736" cy="736282"/>
          </a:xfrm>
        </p:spPr>
        <p:txBody>
          <a:bodyPr lIns="91440" rIns="91440" rtlCol="0" anchor="ctr">
            <a:noAutofit/>
          </a:bodyPr>
          <a:lstStyle>
            <a:lvl1pPr marL="0" indent="0" algn="l">
              <a:buNone/>
              <a:defRPr sz="2400" b="1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it-IT" noProof="0"/>
              <a:t>Fare clic per modificare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1186731" y="2958274"/>
            <a:ext cx="4639736" cy="2910821"/>
          </a:xfrm>
        </p:spPr>
        <p:txBody>
          <a:bodyPr rtlCol="0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6515944" y="2057400"/>
            <a:ext cx="4639736" cy="736282"/>
          </a:xfrm>
        </p:spPr>
        <p:txBody>
          <a:bodyPr lIns="91440" rIns="91440" rtlCol="0" anchor="ctr">
            <a:noAutofit/>
          </a:bodyPr>
          <a:lstStyle>
            <a:lvl1pPr marL="0" indent="0">
              <a:buNone/>
              <a:defRPr sz="2400" b="1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it-IT" noProof="0"/>
              <a:t>Fare clic per modificare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6605395" y="2958273"/>
            <a:ext cx="4639736" cy="2910821"/>
          </a:xfrm>
        </p:spPr>
        <p:txBody>
          <a:bodyPr rtlCol="0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2" name="Segnaposto data 1">
            <a:extLst>
              <a:ext uri="{FF2B5EF4-FFF2-40B4-BE49-F238E27FC236}">
                <a16:creationId xmlns:a16="http://schemas.microsoft.com/office/drawing/2014/main" id="{8AF8A515-AA94-45D1-9223-5C2272618D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AAF3A87-C769-4508-A602-98056DD906C2}" type="datetime1">
              <a:rPr lang="it-IT" noProof="0" smtClean="0"/>
              <a:t>18/09/2026</a:t>
            </a:fld>
            <a:endParaRPr lang="it-IT" noProof="0" dirty="0"/>
          </a:p>
        </p:txBody>
      </p:sp>
      <p:sp>
        <p:nvSpPr>
          <p:cNvPr id="11" name="Segnaposto piè di pagina 10">
            <a:extLst>
              <a:ext uri="{FF2B5EF4-FFF2-40B4-BE49-F238E27FC236}">
                <a16:creationId xmlns:a16="http://schemas.microsoft.com/office/drawing/2014/main" id="{D052F5BC-98E0-4D60-AD67-9547738B7D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12" name="Segnaposto numero diapositiva 11">
            <a:extLst>
              <a:ext uri="{FF2B5EF4-FFF2-40B4-BE49-F238E27FC236}">
                <a16:creationId xmlns:a16="http://schemas.microsoft.com/office/drawing/2014/main" id="{A38552DC-952E-41EA-AAAF-C2187523C0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it-IT" noProof="0" smtClean="0"/>
              <a:t>‹N›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2195941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6" name="Segnaposto data 5">
            <a:extLst>
              <a:ext uri="{FF2B5EF4-FFF2-40B4-BE49-F238E27FC236}">
                <a16:creationId xmlns:a16="http://schemas.microsoft.com/office/drawing/2014/main" id="{7392073F-158F-44A3-8913-917AFFC1BC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F1DB439-C8A9-45DF-AFF2-9EFA3E72C152}" type="datetime1">
              <a:rPr lang="it-IT" noProof="0" smtClean="0"/>
              <a:t>18/09/2026</a:t>
            </a:fld>
            <a:endParaRPr lang="it-IT" noProof="0" dirty="0"/>
          </a:p>
        </p:txBody>
      </p:sp>
      <p:sp>
        <p:nvSpPr>
          <p:cNvPr id="7" name="Segnaposto piè di pagina 6">
            <a:extLst>
              <a:ext uri="{FF2B5EF4-FFF2-40B4-BE49-F238E27FC236}">
                <a16:creationId xmlns:a16="http://schemas.microsoft.com/office/drawing/2014/main" id="{EED72207-24CA-42B7-A975-2F8E41CBA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8" name="Segnaposto numero diapositiva 7">
            <a:extLst>
              <a:ext uri="{FF2B5EF4-FFF2-40B4-BE49-F238E27FC236}">
                <a16:creationId xmlns:a16="http://schemas.microsoft.com/office/drawing/2014/main" id="{D01080F2-251A-4B88-9A62-16F46D724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it-IT" noProof="0" smtClean="0"/>
              <a:t>‹N›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11800130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arallelogramma 14">
            <a:extLst>
              <a:ext uri="{FF2B5EF4-FFF2-40B4-BE49-F238E27FC236}">
                <a16:creationId xmlns:a16="http://schemas.microsoft.com/office/drawing/2014/main" id="{AF082EE3-41AA-4817-A1CC-C33DDB8F675F}"/>
              </a:ext>
            </a:extLst>
          </p:cNvPr>
          <p:cNvSpPr/>
          <p:nvPr userDrawn="1"/>
        </p:nvSpPr>
        <p:spPr>
          <a:xfrm>
            <a:off x="4667250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05915714-6BBA-4593-8591-4E26F7D58D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16130" y="6446838"/>
            <a:ext cx="4846321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0105073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arallelogramma 14">
            <a:extLst>
              <a:ext uri="{FF2B5EF4-FFF2-40B4-BE49-F238E27FC236}">
                <a16:creationId xmlns:a16="http://schemas.microsoft.com/office/drawing/2014/main" id="{BA60C70F-7EE5-4927-B922-88B1C47FADB9}"/>
              </a:ext>
            </a:extLst>
          </p:cNvPr>
          <p:cNvSpPr/>
          <p:nvPr userDrawn="1"/>
        </p:nvSpPr>
        <p:spPr>
          <a:xfrm>
            <a:off x="7448550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16D90D66-BCB9-4229-A829-628874352AC0}"/>
              </a:ext>
            </a:extLst>
          </p:cNvPr>
          <p:cNvSpPr/>
          <p:nvPr/>
        </p:nvSpPr>
        <p:spPr>
          <a:xfrm>
            <a:off x="16" y="0"/>
            <a:ext cx="4654296" cy="586422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it-IT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92200" y="786383"/>
            <a:ext cx="3068833" cy="2093975"/>
          </a:xfrm>
        </p:spPr>
        <p:txBody>
          <a:bodyPr rtlCol="0" anchor="b">
            <a:normAutofit/>
          </a:bodyPr>
          <a:lstStyle>
            <a:lvl1pPr>
              <a:lnSpc>
                <a:spcPct val="90000"/>
              </a:lnSpc>
              <a:defRPr sz="3600" b="0">
                <a:solidFill>
                  <a:srgbClr val="FFFFFF"/>
                </a:solidFill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458984" y="812800"/>
            <a:ext cx="5713841" cy="4868609"/>
          </a:xfrm>
        </p:spPr>
        <p:txBody>
          <a:bodyPr rtlCol="0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 hasCustomPrompt="1"/>
          </p:nvPr>
        </p:nvSpPr>
        <p:spPr>
          <a:xfrm>
            <a:off x="1092200" y="3043050"/>
            <a:ext cx="3068832" cy="2638359"/>
          </a:xfrm>
        </p:spPr>
        <p:txBody>
          <a:bodyPr lIns="91440" rIns="91440" rtlCol="0">
            <a:normAutofit/>
          </a:bodyPr>
          <a:lstStyle>
            <a:lvl1pPr marL="0" indent="0" rtl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it-IT" noProof="0" dirty="0"/>
              <a:t>Fare clic per modificare gli stili del testo dello schema</a:t>
            </a:r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4DC51BA7-A5A7-4A7F-A707-DBBDEA7705F3}"/>
              </a:ext>
            </a:extLst>
          </p:cNvPr>
          <p:cNvSpPr/>
          <p:nvPr userDrawn="1"/>
        </p:nvSpPr>
        <p:spPr>
          <a:xfrm>
            <a:off x="0" y="1397000"/>
            <a:ext cx="1036320" cy="132948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D23174BA-29D0-4C1A-95C9-5A86FD25E47A}"/>
              </a:ext>
            </a:extLst>
          </p:cNvPr>
          <p:cNvSpPr/>
          <p:nvPr userDrawn="1"/>
        </p:nvSpPr>
        <p:spPr>
          <a:xfrm>
            <a:off x="5458983" y="624142"/>
            <a:ext cx="5713840" cy="12566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  <p:sp>
        <p:nvSpPr>
          <p:cNvPr id="12" name="Segnaposto data 1">
            <a:extLst>
              <a:ext uri="{FF2B5EF4-FFF2-40B4-BE49-F238E27FC236}">
                <a16:creationId xmlns:a16="http://schemas.microsoft.com/office/drawing/2014/main" id="{F417C55D-4AE8-427B-A32E-9F54E007E68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34126" y="6446838"/>
            <a:ext cx="258485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09251FC1-1A75-47DA-9A6E-B43CF6E86A62}" type="datetime1">
              <a:rPr lang="it-IT" noProof="0" smtClean="0"/>
              <a:t>18/09/2026</a:t>
            </a:fld>
            <a:endParaRPr lang="it-IT" noProof="0" dirty="0"/>
          </a:p>
        </p:txBody>
      </p:sp>
      <p:sp>
        <p:nvSpPr>
          <p:cNvPr id="14" name="Segnaposto numero diapositiva 3">
            <a:extLst>
              <a:ext uri="{FF2B5EF4-FFF2-40B4-BE49-F238E27FC236}">
                <a16:creationId xmlns:a16="http://schemas.microsoft.com/office/drawing/2014/main" id="{B45E789F-2E61-4EC0-8973-681625FE51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5670" y="6446838"/>
            <a:ext cx="78001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/>
              <a:t>‹N›</a:t>
            </a:fld>
            <a:endParaRPr lang="it-IT" noProof="0" dirty="0"/>
          </a:p>
        </p:txBody>
      </p:sp>
      <p:cxnSp>
        <p:nvCxnSpPr>
          <p:cNvPr id="15" name="Connecteur droit 19">
            <a:extLst>
              <a:ext uri="{FF2B5EF4-FFF2-40B4-BE49-F238E27FC236}">
                <a16:creationId xmlns:a16="http://schemas.microsoft.com/office/drawing/2014/main" id="{D84C14C5-D99C-45CD-8001-AC745F4FB49B}"/>
              </a:ext>
            </a:extLst>
          </p:cNvPr>
          <p:cNvCxnSpPr>
            <a:cxnSpLocks/>
          </p:cNvCxnSpPr>
          <p:nvPr userDrawn="1"/>
        </p:nvCxnSpPr>
        <p:spPr>
          <a:xfrm flipH="1">
            <a:off x="1092200" y="6446838"/>
            <a:ext cx="1643438" cy="0"/>
          </a:xfrm>
          <a:prstGeom prst="line">
            <a:avLst/>
          </a:prstGeom>
          <a:ln w="285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19">
            <a:extLst>
              <a:ext uri="{FF2B5EF4-FFF2-40B4-BE49-F238E27FC236}">
                <a16:creationId xmlns:a16="http://schemas.microsoft.com/office/drawing/2014/main" id="{019842DD-D0AB-4E35-9AB2-7DBB6E266120}"/>
              </a:ext>
            </a:extLst>
          </p:cNvPr>
          <p:cNvCxnSpPr>
            <a:cxnSpLocks/>
          </p:cNvCxnSpPr>
          <p:nvPr userDrawn="1"/>
        </p:nvCxnSpPr>
        <p:spPr>
          <a:xfrm flipH="1">
            <a:off x="8420100" y="6429376"/>
            <a:ext cx="1000462" cy="0"/>
          </a:xfrm>
          <a:prstGeom prst="line">
            <a:avLst/>
          </a:prstGeom>
          <a:ln w="2857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19">
            <a:extLst>
              <a:ext uri="{FF2B5EF4-FFF2-40B4-BE49-F238E27FC236}">
                <a16:creationId xmlns:a16="http://schemas.microsoft.com/office/drawing/2014/main" id="{832851A7-B301-4616-9843-9A0D06646DFD}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10765675" y="6446838"/>
            <a:ext cx="407258" cy="6350"/>
          </a:xfrm>
          <a:prstGeom prst="line">
            <a:avLst/>
          </a:prstGeom>
          <a:ln w="2857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Segnaposto piè di pagina 2">
            <a:extLst>
              <a:ext uri="{FF2B5EF4-FFF2-40B4-BE49-F238E27FC236}">
                <a16:creationId xmlns:a16="http://schemas.microsoft.com/office/drawing/2014/main" id="{82E39F50-459D-C3E1-C6CC-EA208D50E4FE}"/>
              </a:ext>
            </a:extLst>
          </p:cNvPr>
          <p:cNvSpPr txBox="1">
            <a:spLocks/>
          </p:cNvSpPr>
          <p:nvPr userDrawn="1"/>
        </p:nvSpPr>
        <p:spPr>
          <a:xfrm>
            <a:off x="216130" y="6446838"/>
            <a:ext cx="48463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it-it"/>
            </a:defPPr>
            <a:lvl1pPr marL="0" algn="l" defTabSz="914400" rtl="0" eaLnBrk="1" latinLnBrk="0" hangingPunct="1">
              <a:defRPr sz="900" kern="1200" cap="all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/>
              <a:t>Direttori del Corso – M. De Luca – M.A. Zappa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8892083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354D8B55-9EA8-4B81-8E84-9B93B0A27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74319CE-E5CF-4FF9-86AE-7437B4FD3174}" type="datetime1">
              <a:rPr lang="it-IT" noProof="0" smtClean="0"/>
              <a:t>18/09/2026</a:t>
            </a:fld>
            <a:endParaRPr lang="it-IT" noProof="0" dirty="0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C4AAB51D-4141-4682-9375-DAFD5FB9D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it-IT" noProof="0" smtClean="0"/>
              <a:t>‹N›</a:t>
            </a:fld>
            <a:endParaRPr lang="it-IT" noProof="0" dirty="0"/>
          </a:p>
        </p:txBody>
      </p:sp>
      <p:sp>
        <p:nvSpPr>
          <p:cNvPr id="4" name="Segnaposto piè di pagina 2">
            <a:extLst>
              <a:ext uri="{FF2B5EF4-FFF2-40B4-BE49-F238E27FC236}">
                <a16:creationId xmlns:a16="http://schemas.microsoft.com/office/drawing/2014/main" id="{DC7E41FD-853D-F717-1775-E30235610CE8}"/>
              </a:ext>
            </a:extLst>
          </p:cNvPr>
          <p:cNvSpPr txBox="1">
            <a:spLocks/>
          </p:cNvSpPr>
          <p:nvPr userDrawn="1"/>
        </p:nvSpPr>
        <p:spPr>
          <a:xfrm>
            <a:off x="216130" y="6446838"/>
            <a:ext cx="48463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it-it"/>
            </a:defPPr>
            <a:lvl1pPr marL="0" algn="l" defTabSz="914400" rtl="0" eaLnBrk="1" latinLnBrk="0" hangingPunct="1">
              <a:defRPr sz="900" kern="1200" cap="all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/>
              <a:t>Direttori del Corso – M. De Luca – M.A. Zappa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26508271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arallelogramma 14">
            <a:extLst>
              <a:ext uri="{FF2B5EF4-FFF2-40B4-BE49-F238E27FC236}">
                <a16:creationId xmlns:a16="http://schemas.microsoft.com/office/drawing/2014/main" id="{BA60C70F-7EE5-4927-B922-88B1C47FADB9}"/>
              </a:ext>
            </a:extLst>
          </p:cNvPr>
          <p:cNvSpPr/>
          <p:nvPr userDrawn="1"/>
        </p:nvSpPr>
        <p:spPr>
          <a:xfrm>
            <a:off x="7448550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16D90D66-BCB9-4229-A829-628874352AC0}"/>
              </a:ext>
            </a:extLst>
          </p:cNvPr>
          <p:cNvSpPr/>
          <p:nvPr/>
        </p:nvSpPr>
        <p:spPr>
          <a:xfrm>
            <a:off x="16" y="0"/>
            <a:ext cx="4654296" cy="586422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458984" y="497808"/>
            <a:ext cx="5713841" cy="4868609"/>
          </a:xfrm>
        </p:spPr>
        <p:txBody>
          <a:bodyPr rtlCol="0" anchor="ctr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4DC51BA7-A5A7-4A7F-A707-DBBDEA7705F3}"/>
              </a:ext>
            </a:extLst>
          </p:cNvPr>
          <p:cNvSpPr/>
          <p:nvPr userDrawn="1"/>
        </p:nvSpPr>
        <p:spPr>
          <a:xfrm>
            <a:off x="0" y="2003424"/>
            <a:ext cx="1036320" cy="185737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D23174BA-29D0-4C1A-95C9-5A86FD25E47A}"/>
              </a:ext>
            </a:extLst>
          </p:cNvPr>
          <p:cNvSpPr/>
          <p:nvPr userDrawn="1"/>
        </p:nvSpPr>
        <p:spPr>
          <a:xfrm>
            <a:off x="5458983" y="377398"/>
            <a:ext cx="5713840" cy="12566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  <p:sp>
        <p:nvSpPr>
          <p:cNvPr id="12" name="Segnaposto data 1">
            <a:extLst>
              <a:ext uri="{FF2B5EF4-FFF2-40B4-BE49-F238E27FC236}">
                <a16:creationId xmlns:a16="http://schemas.microsoft.com/office/drawing/2014/main" id="{F417C55D-4AE8-427B-A32E-9F54E007E68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34126" y="6446838"/>
            <a:ext cx="258485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82620384-FC06-4245-8A4E-BD9C5C3038C1}" type="datetime1">
              <a:rPr lang="it-IT" noProof="0" smtClean="0"/>
              <a:t>18/09/2026</a:t>
            </a:fld>
            <a:endParaRPr lang="it-IT" noProof="0" dirty="0"/>
          </a:p>
        </p:txBody>
      </p:sp>
      <p:sp>
        <p:nvSpPr>
          <p:cNvPr id="14" name="Segnaposto numero diapositiva 3">
            <a:extLst>
              <a:ext uri="{FF2B5EF4-FFF2-40B4-BE49-F238E27FC236}">
                <a16:creationId xmlns:a16="http://schemas.microsoft.com/office/drawing/2014/main" id="{B45E789F-2E61-4EC0-8973-681625FE51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5670" y="6446838"/>
            <a:ext cx="78001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/>
              <a:t>‹N›</a:t>
            </a:fld>
            <a:endParaRPr lang="it-IT" noProof="0" dirty="0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6BC7DA98-7B92-4F45-80F8-1AEF72A601CF}"/>
              </a:ext>
            </a:extLst>
          </p:cNvPr>
          <p:cNvSpPr/>
          <p:nvPr userDrawn="1"/>
        </p:nvSpPr>
        <p:spPr>
          <a:xfrm>
            <a:off x="1078230" y="2003423"/>
            <a:ext cx="3576082" cy="1857378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92200" y="1885125"/>
            <a:ext cx="3314700" cy="2093975"/>
          </a:xfrm>
        </p:spPr>
        <p:txBody>
          <a:bodyPr rtlCol="0" anchor="ctr">
            <a:normAutofit/>
          </a:bodyPr>
          <a:lstStyle>
            <a:lvl1pPr>
              <a:lnSpc>
                <a:spcPct val="90000"/>
              </a:lnSpc>
              <a:defRPr sz="4400" b="1">
                <a:solidFill>
                  <a:srgbClr val="FFFFFF"/>
                </a:solidFill>
                <a:latin typeface="+mn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id="{DF96815B-4256-4CE0-9FCF-3A2967CF5792}"/>
              </a:ext>
            </a:extLst>
          </p:cNvPr>
          <p:cNvSpPr/>
          <p:nvPr userDrawn="1"/>
        </p:nvSpPr>
        <p:spPr>
          <a:xfrm>
            <a:off x="1092200" y="993775"/>
            <a:ext cx="1036320" cy="936626"/>
          </a:xfrm>
          <a:prstGeom prst="rect">
            <a:avLst/>
          </a:prstGeom>
          <a:solidFill>
            <a:schemeClr val="tx2">
              <a:lumMod val="20000"/>
              <a:lumOff val="80000"/>
              <a:alpha val="2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  <p:sp>
        <p:nvSpPr>
          <p:cNvPr id="4" name="Segnaposto piè di pagina 2">
            <a:extLst>
              <a:ext uri="{FF2B5EF4-FFF2-40B4-BE49-F238E27FC236}">
                <a16:creationId xmlns:a16="http://schemas.microsoft.com/office/drawing/2014/main" id="{DB5FC7EB-9809-9909-8D31-7667D27CFE29}"/>
              </a:ext>
            </a:extLst>
          </p:cNvPr>
          <p:cNvSpPr txBox="1">
            <a:spLocks/>
          </p:cNvSpPr>
          <p:nvPr userDrawn="1"/>
        </p:nvSpPr>
        <p:spPr>
          <a:xfrm>
            <a:off x="216130" y="6446838"/>
            <a:ext cx="48463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it-it"/>
            </a:defPPr>
            <a:lvl1pPr marL="0" algn="l" defTabSz="914400" rtl="0" eaLnBrk="1" latinLnBrk="0" hangingPunct="1">
              <a:defRPr sz="900" kern="1200" cap="all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/>
              <a:t>Direttori del Corso – M. De Luca – M.A. Zappa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18128292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egnaposto immagine 9">
            <a:extLst>
              <a:ext uri="{FF2B5EF4-FFF2-40B4-BE49-F238E27FC236}">
                <a16:creationId xmlns:a16="http://schemas.microsoft.com/office/drawing/2014/main" id="{4F173117-1383-4956-B947-1EA7A51D0D4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4654296" cy="5864225"/>
          </a:xfr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it-IT" noProof="0"/>
              <a:t>Fare clic sull'icona per inserire un'immagine</a:t>
            </a:r>
            <a:endParaRPr lang="it-IT" noProof="0" dirty="0"/>
          </a:p>
        </p:txBody>
      </p:sp>
      <p:sp>
        <p:nvSpPr>
          <p:cNvPr id="10" name="Parallelogramma 14">
            <a:extLst>
              <a:ext uri="{FF2B5EF4-FFF2-40B4-BE49-F238E27FC236}">
                <a16:creationId xmlns:a16="http://schemas.microsoft.com/office/drawing/2014/main" id="{BA60C70F-7EE5-4927-B922-88B1C47FADB9}"/>
              </a:ext>
            </a:extLst>
          </p:cNvPr>
          <p:cNvSpPr/>
          <p:nvPr userDrawn="1"/>
        </p:nvSpPr>
        <p:spPr>
          <a:xfrm>
            <a:off x="7448550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458984" y="497808"/>
            <a:ext cx="5713841" cy="4868609"/>
          </a:xfrm>
        </p:spPr>
        <p:txBody>
          <a:bodyPr rtlCol="0" anchor="ctr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12" name="Segnaposto data 1">
            <a:extLst>
              <a:ext uri="{FF2B5EF4-FFF2-40B4-BE49-F238E27FC236}">
                <a16:creationId xmlns:a16="http://schemas.microsoft.com/office/drawing/2014/main" id="{F417C55D-4AE8-427B-A32E-9F54E007E68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34126" y="6446838"/>
            <a:ext cx="258485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0997CAA8-247F-493B-9041-1EB41C0713A1}" type="datetime1">
              <a:rPr lang="it-IT" noProof="0" smtClean="0"/>
              <a:t>18/09/2026</a:t>
            </a:fld>
            <a:endParaRPr lang="it-IT" noProof="0" dirty="0"/>
          </a:p>
        </p:txBody>
      </p:sp>
      <p:sp>
        <p:nvSpPr>
          <p:cNvPr id="14" name="Segnaposto numero diapositiva 3">
            <a:extLst>
              <a:ext uri="{FF2B5EF4-FFF2-40B4-BE49-F238E27FC236}">
                <a16:creationId xmlns:a16="http://schemas.microsoft.com/office/drawing/2014/main" id="{B45E789F-2E61-4EC0-8973-681625FE51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5670" y="6446838"/>
            <a:ext cx="78001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/>
              <a:t>‹N›</a:t>
            </a:fld>
            <a:endParaRPr lang="it-IT" noProof="0" dirty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92200" y="1885125"/>
            <a:ext cx="3068833" cy="2093975"/>
          </a:xfrm>
        </p:spPr>
        <p:txBody>
          <a:bodyPr rtlCol="0" anchor="ctr">
            <a:normAutofit/>
          </a:bodyPr>
          <a:lstStyle>
            <a:lvl1pPr>
              <a:lnSpc>
                <a:spcPct val="90000"/>
              </a:lnSpc>
              <a:defRPr sz="4400" b="1" i="0">
                <a:solidFill>
                  <a:srgbClr val="FFFFFF"/>
                </a:solidFill>
                <a:latin typeface="+mn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4" name="Segnaposto piè di pagina 2">
            <a:extLst>
              <a:ext uri="{FF2B5EF4-FFF2-40B4-BE49-F238E27FC236}">
                <a16:creationId xmlns:a16="http://schemas.microsoft.com/office/drawing/2014/main" id="{F1E388EF-366D-885A-CF06-6BEFE9E1E7F6}"/>
              </a:ext>
            </a:extLst>
          </p:cNvPr>
          <p:cNvSpPr txBox="1">
            <a:spLocks/>
          </p:cNvSpPr>
          <p:nvPr userDrawn="1"/>
        </p:nvSpPr>
        <p:spPr>
          <a:xfrm>
            <a:off x="216130" y="6446838"/>
            <a:ext cx="48463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it-it"/>
            </a:defPPr>
            <a:lvl1pPr marL="0" algn="l" defTabSz="914400" rtl="0" eaLnBrk="1" latinLnBrk="0" hangingPunct="1">
              <a:defRPr sz="900" kern="1200" cap="all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/>
              <a:t>Direttori del Corso – M. De Luca – M.A. Zappa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95430553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_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arallelogramma 14">
            <a:extLst>
              <a:ext uri="{FF2B5EF4-FFF2-40B4-BE49-F238E27FC236}">
                <a16:creationId xmlns:a16="http://schemas.microsoft.com/office/drawing/2014/main" id="{BA60C70F-7EE5-4927-B922-88B1C47FADB9}"/>
              </a:ext>
            </a:extLst>
          </p:cNvPr>
          <p:cNvSpPr/>
          <p:nvPr userDrawn="1"/>
        </p:nvSpPr>
        <p:spPr>
          <a:xfrm>
            <a:off x="7448550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984722" y="548355"/>
            <a:ext cx="6054846" cy="634336"/>
          </a:xfrm>
        </p:spPr>
        <p:txBody>
          <a:bodyPr rtlCol="0" anchor="ctr">
            <a:noAutofit/>
          </a:bodyPr>
          <a:lstStyle>
            <a:lvl1pPr>
              <a:lnSpc>
                <a:spcPct val="90000"/>
              </a:lnSpc>
              <a:defRPr sz="3600" b="1" i="0">
                <a:solidFill>
                  <a:srgbClr val="FFFFFF"/>
                </a:solidFill>
                <a:latin typeface="+mn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100833" y="1611313"/>
            <a:ext cx="6072099" cy="3755104"/>
          </a:xfrm>
        </p:spPr>
        <p:txBody>
          <a:bodyPr rtlCol="0" anchor="t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12" name="Segnaposto data 1">
            <a:extLst>
              <a:ext uri="{FF2B5EF4-FFF2-40B4-BE49-F238E27FC236}">
                <a16:creationId xmlns:a16="http://schemas.microsoft.com/office/drawing/2014/main" id="{F417C55D-4AE8-427B-A32E-9F54E007E68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34126" y="6446838"/>
            <a:ext cx="258485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ADCFC264-2C41-457A-9103-DFF5BC066DDD}" type="datetime1">
              <a:rPr lang="it-IT" noProof="0" smtClean="0"/>
              <a:t>18/09/2026</a:t>
            </a:fld>
            <a:endParaRPr lang="it-IT" noProof="0" dirty="0"/>
          </a:p>
        </p:txBody>
      </p:sp>
      <p:sp>
        <p:nvSpPr>
          <p:cNvPr id="13" name="Segnaposto piè di pagina 2">
            <a:extLst>
              <a:ext uri="{FF2B5EF4-FFF2-40B4-BE49-F238E27FC236}">
                <a16:creationId xmlns:a16="http://schemas.microsoft.com/office/drawing/2014/main" id="{8C05871B-E916-40A4-B5E3-65C15F5A4D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4846321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14" name="Segnaposto numero diapositiva 3">
            <a:extLst>
              <a:ext uri="{FF2B5EF4-FFF2-40B4-BE49-F238E27FC236}">
                <a16:creationId xmlns:a16="http://schemas.microsoft.com/office/drawing/2014/main" id="{B45E789F-2E61-4EC0-8973-681625FE51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5670" y="6446838"/>
            <a:ext cx="78001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/>
              <a:t>‹N›</a:t>
            </a:fld>
            <a:endParaRPr lang="it-IT" noProof="0" dirty="0"/>
          </a:p>
        </p:txBody>
      </p:sp>
      <p:sp>
        <p:nvSpPr>
          <p:cNvPr id="18" name="Segnaposto immagine 9">
            <a:extLst>
              <a:ext uri="{FF2B5EF4-FFF2-40B4-BE49-F238E27FC236}">
                <a16:creationId xmlns:a16="http://schemas.microsoft.com/office/drawing/2014/main" id="{4F173117-1383-4956-B947-1EA7A51D0D4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4654296" cy="58642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it-IT" noProof="0"/>
              <a:t>Fare clic sull'icona per inserire un'immagine</a:t>
            </a:r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175104652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7_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egnaposto immagine 9">
            <a:extLst>
              <a:ext uri="{FF2B5EF4-FFF2-40B4-BE49-F238E27FC236}">
                <a16:creationId xmlns:a16="http://schemas.microsoft.com/office/drawing/2014/main" id="{4F173117-1383-4956-B947-1EA7A51D0D4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3541486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it-IT" noProof="0"/>
              <a:t>Fare clic sull'icona per inserire un'immagine</a:t>
            </a:r>
            <a:endParaRPr lang="it-IT" noProof="0" dirty="0"/>
          </a:p>
        </p:txBody>
      </p:sp>
      <p:sp>
        <p:nvSpPr>
          <p:cNvPr id="10" name="Parallelogramma 14">
            <a:extLst>
              <a:ext uri="{FF2B5EF4-FFF2-40B4-BE49-F238E27FC236}">
                <a16:creationId xmlns:a16="http://schemas.microsoft.com/office/drawing/2014/main" id="{BA60C70F-7EE5-4927-B922-88B1C47FADB9}"/>
              </a:ext>
            </a:extLst>
          </p:cNvPr>
          <p:cNvSpPr/>
          <p:nvPr userDrawn="1"/>
        </p:nvSpPr>
        <p:spPr>
          <a:xfrm>
            <a:off x="7448550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068577" y="880375"/>
            <a:ext cx="6054846" cy="634336"/>
          </a:xfrm>
        </p:spPr>
        <p:txBody>
          <a:bodyPr rtlCol="0" anchor="ctr">
            <a:noAutofit/>
          </a:bodyPr>
          <a:lstStyle>
            <a:lvl1pPr algn="ctr">
              <a:lnSpc>
                <a:spcPct val="90000"/>
              </a:lnSpc>
              <a:defRPr sz="3600" b="1" i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12" name="Segnaposto data 1">
            <a:extLst>
              <a:ext uri="{FF2B5EF4-FFF2-40B4-BE49-F238E27FC236}">
                <a16:creationId xmlns:a16="http://schemas.microsoft.com/office/drawing/2014/main" id="{F417C55D-4AE8-427B-A32E-9F54E007E68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34126" y="6446838"/>
            <a:ext cx="258485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BFACEB1B-38C0-4995-A1E2-7B5FD48CA44A}" type="datetime1">
              <a:rPr lang="it-IT" noProof="0" smtClean="0"/>
              <a:t>18/09/2026</a:t>
            </a:fld>
            <a:endParaRPr lang="it-IT" noProof="0" dirty="0"/>
          </a:p>
        </p:txBody>
      </p:sp>
      <p:sp>
        <p:nvSpPr>
          <p:cNvPr id="13" name="Segnaposto piè di pagina 2">
            <a:extLst>
              <a:ext uri="{FF2B5EF4-FFF2-40B4-BE49-F238E27FC236}">
                <a16:creationId xmlns:a16="http://schemas.microsoft.com/office/drawing/2014/main" id="{8C05871B-E916-40A4-B5E3-65C15F5A4D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4846321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14" name="Segnaposto numero diapositiva 3">
            <a:extLst>
              <a:ext uri="{FF2B5EF4-FFF2-40B4-BE49-F238E27FC236}">
                <a16:creationId xmlns:a16="http://schemas.microsoft.com/office/drawing/2014/main" id="{B45E789F-2E61-4EC0-8973-681625FE51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5670" y="6446838"/>
            <a:ext cx="78001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/>
              <a:t>‹N›</a:t>
            </a:fld>
            <a:endParaRPr lang="it-IT" noProof="0" dirty="0"/>
          </a:p>
        </p:txBody>
      </p:sp>
      <p:sp>
        <p:nvSpPr>
          <p:cNvPr id="19" name="Rettangolo 18">
            <a:extLst>
              <a:ext uri="{FF2B5EF4-FFF2-40B4-BE49-F238E27FC236}">
                <a16:creationId xmlns:a16="http://schemas.microsoft.com/office/drawing/2014/main" id="{AF446475-024F-4C71-99D3-501468ACAD11}"/>
              </a:ext>
            </a:extLst>
          </p:cNvPr>
          <p:cNvSpPr/>
          <p:nvPr userDrawn="1"/>
        </p:nvSpPr>
        <p:spPr>
          <a:xfrm>
            <a:off x="5577840" y="0"/>
            <a:ext cx="1036320" cy="685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76760285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arallelogramma 14">
            <a:extLst>
              <a:ext uri="{FF2B5EF4-FFF2-40B4-BE49-F238E27FC236}">
                <a16:creationId xmlns:a16="http://schemas.microsoft.com/office/drawing/2014/main" id="{BA60C70F-7EE5-4927-B922-88B1C47FADB9}"/>
              </a:ext>
            </a:extLst>
          </p:cNvPr>
          <p:cNvSpPr/>
          <p:nvPr userDrawn="1"/>
        </p:nvSpPr>
        <p:spPr>
          <a:xfrm>
            <a:off x="7448550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648F6D61-9E88-4632-A0A8-CB2E0CC5DEAF}"/>
              </a:ext>
            </a:extLst>
          </p:cNvPr>
          <p:cNvSpPr/>
          <p:nvPr userDrawn="1"/>
        </p:nvSpPr>
        <p:spPr>
          <a:xfrm>
            <a:off x="4654312" y="507333"/>
            <a:ext cx="7537688" cy="484955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16D90D66-BCB9-4229-A829-628874352AC0}"/>
              </a:ext>
            </a:extLst>
          </p:cNvPr>
          <p:cNvSpPr/>
          <p:nvPr/>
        </p:nvSpPr>
        <p:spPr>
          <a:xfrm>
            <a:off x="16" y="0"/>
            <a:ext cx="4654296" cy="5864225"/>
          </a:xfrm>
          <a:prstGeom prst="rect">
            <a:avLst/>
          </a:prstGeom>
          <a:solidFill>
            <a:srgbClr val="0037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it-IT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92200" y="1885125"/>
            <a:ext cx="3068833" cy="2093975"/>
          </a:xfrm>
        </p:spPr>
        <p:txBody>
          <a:bodyPr rtlCol="0" anchor="ctr">
            <a:normAutofit/>
          </a:bodyPr>
          <a:lstStyle>
            <a:lvl1pPr>
              <a:lnSpc>
                <a:spcPct val="90000"/>
              </a:lnSpc>
              <a:defRPr sz="4400" b="1" i="0">
                <a:solidFill>
                  <a:srgbClr val="FFFFFF"/>
                </a:solidFill>
                <a:latin typeface="+mn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473373" y="943430"/>
            <a:ext cx="4699452" cy="3977366"/>
          </a:xfrm>
        </p:spPr>
        <p:txBody>
          <a:bodyPr rtlCol="0" anchor="ctr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12" name="Segnaposto data 1">
            <a:extLst>
              <a:ext uri="{FF2B5EF4-FFF2-40B4-BE49-F238E27FC236}">
                <a16:creationId xmlns:a16="http://schemas.microsoft.com/office/drawing/2014/main" id="{F417C55D-4AE8-427B-A32E-9F54E007E68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34126" y="6446838"/>
            <a:ext cx="258485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FDD649FC-C7F2-4966-B125-333FD0271E55}" type="datetime1">
              <a:rPr lang="it-IT" noProof="0" smtClean="0"/>
              <a:t>18/09/2026</a:t>
            </a:fld>
            <a:endParaRPr lang="it-IT" noProof="0" dirty="0"/>
          </a:p>
        </p:txBody>
      </p:sp>
      <p:sp>
        <p:nvSpPr>
          <p:cNvPr id="13" name="Segnaposto piè di pagina 2">
            <a:extLst>
              <a:ext uri="{FF2B5EF4-FFF2-40B4-BE49-F238E27FC236}">
                <a16:creationId xmlns:a16="http://schemas.microsoft.com/office/drawing/2014/main" id="{8C05871B-E916-40A4-B5E3-65C15F5A4D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4846321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14" name="Segnaposto numero diapositiva 3">
            <a:extLst>
              <a:ext uri="{FF2B5EF4-FFF2-40B4-BE49-F238E27FC236}">
                <a16:creationId xmlns:a16="http://schemas.microsoft.com/office/drawing/2014/main" id="{B45E789F-2E61-4EC0-8973-681625FE51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5670" y="6446838"/>
            <a:ext cx="78001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/>
              <a:t>‹N›</a:t>
            </a:fld>
            <a:endParaRPr lang="it-IT" noProof="0" dirty="0"/>
          </a:p>
        </p:txBody>
      </p:sp>
      <p:sp>
        <p:nvSpPr>
          <p:cNvPr id="20" name="Rettangolo 19">
            <a:extLst>
              <a:ext uri="{FF2B5EF4-FFF2-40B4-BE49-F238E27FC236}">
                <a16:creationId xmlns:a16="http://schemas.microsoft.com/office/drawing/2014/main" id="{EF73BF96-A07C-4AAA-A37F-65151BD22A70}"/>
              </a:ext>
            </a:extLst>
          </p:cNvPr>
          <p:cNvSpPr/>
          <p:nvPr userDrawn="1"/>
        </p:nvSpPr>
        <p:spPr>
          <a:xfrm>
            <a:off x="4370251" y="2322780"/>
            <a:ext cx="1348378" cy="1218664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401277159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arallelogramma 14">
            <a:extLst>
              <a:ext uri="{FF2B5EF4-FFF2-40B4-BE49-F238E27FC236}">
                <a16:creationId xmlns:a16="http://schemas.microsoft.com/office/drawing/2014/main" id="{BA60C70F-7EE5-4927-B922-88B1C47FADB9}"/>
              </a:ext>
            </a:extLst>
          </p:cNvPr>
          <p:cNvSpPr/>
          <p:nvPr userDrawn="1"/>
        </p:nvSpPr>
        <p:spPr>
          <a:xfrm>
            <a:off x="7448550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648F6D61-9E88-4632-A0A8-CB2E0CC5DEAF}"/>
              </a:ext>
            </a:extLst>
          </p:cNvPr>
          <p:cNvSpPr/>
          <p:nvPr userDrawn="1"/>
        </p:nvSpPr>
        <p:spPr>
          <a:xfrm>
            <a:off x="4654312" y="507333"/>
            <a:ext cx="7537688" cy="484955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16D90D66-BCB9-4229-A829-628874352AC0}"/>
              </a:ext>
            </a:extLst>
          </p:cNvPr>
          <p:cNvSpPr/>
          <p:nvPr userDrawn="1"/>
        </p:nvSpPr>
        <p:spPr>
          <a:xfrm>
            <a:off x="16" y="0"/>
            <a:ext cx="4654296" cy="58642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it-IT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92200" y="1885125"/>
            <a:ext cx="3068833" cy="2093975"/>
          </a:xfrm>
        </p:spPr>
        <p:txBody>
          <a:bodyPr rtlCol="0" anchor="ctr">
            <a:normAutofit/>
          </a:bodyPr>
          <a:lstStyle>
            <a:lvl1pPr>
              <a:lnSpc>
                <a:spcPct val="90000"/>
              </a:lnSpc>
              <a:defRPr sz="4400" b="1" i="0">
                <a:solidFill>
                  <a:srgbClr val="FFFFFF"/>
                </a:solidFill>
                <a:latin typeface="+mn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518529" y="943430"/>
            <a:ext cx="4654296" cy="3977366"/>
          </a:xfrm>
        </p:spPr>
        <p:txBody>
          <a:bodyPr rtlCol="0" anchor="ctr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12" name="Segnaposto data 1">
            <a:extLst>
              <a:ext uri="{FF2B5EF4-FFF2-40B4-BE49-F238E27FC236}">
                <a16:creationId xmlns:a16="http://schemas.microsoft.com/office/drawing/2014/main" id="{F417C55D-4AE8-427B-A32E-9F54E007E68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34126" y="6446838"/>
            <a:ext cx="258485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5350E5C9-4822-4828-86B2-BB987B39863B}" type="datetime1">
              <a:rPr lang="it-IT" noProof="0" smtClean="0"/>
              <a:t>18/09/2026</a:t>
            </a:fld>
            <a:endParaRPr lang="it-IT" noProof="0" dirty="0"/>
          </a:p>
        </p:txBody>
      </p:sp>
      <p:sp>
        <p:nvSpPr>
          <p:cNvPr id="13" name="Segnaposto piè di pagina 2">
            <a:extLst>
              <a:ext uri="{FF2B5EF4-FFF2-40B4-BE49-F238E27FC236}">
                <a16:creationId xmlns:a16="http://schemas.microsoft.com/office/drawing/2014/main" id="{8C05871B-E916-40A4-B5E3-65C15F5A4D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4846321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14" name="Segnaposto numero diapositiva 3">
            <a:extLst>
              <a:ext uri="{FF2B5EF4-FFF2-40B4-BE49-F238E27FC236}">
                <a16:creationId xmlns:a16="http://schemas.microsoft.com/office/drawing/2014/main" id="{B45E789F-2E61-4EC0-8973-681625FE51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5670" y="6446838"/>
            <a:ext cx="78001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/>
              <a:t>‹N›</a:t>
            </a:fld>
            <a:endParaRPr lang="it-IT" noProof="0" dirty="0"/>
          </a:p>
        </p:txBody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id="{6127F28F-6C7B-471B-9839-EF88426C1976}"/>
              </a:ext>
            </a:extLst>
          </p:cNvPr>
          <p:cNvSpPr/>
          <p:nvPr userDrawn="1"/>
        </p:nvSpPr>
        <p:spPr>
          <a:xfrm>
            <a:off x="4370251" y="2322780"/>
            <a:ext cx="1348378" cy="121866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349861624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tangolo 7">
            <a:extLst>
              <a:ext uri="{FF2B5EF4-FFF2-40B4-BE49-F238E27FC236}">
                <a16:creationId xmlns:a16="http://schemas.microsoft.com/office/drawing/2014/main" id="{DA134939-39C0-4522-A125-A13DFDA66490}"/>
              </a:ext>
            </a:extLst>
          </p:cNvPr>
          <p:cNvSpPr/>
          <p:nvPr/>
        </p:nvSpPr>
        <p:spPr>
          <a:xfrm>
            <a:off x="0" y="4578350"/>
            <a:ext cx="12188825" cy="2279650"/>
          </a:xfrm>
          <a:prstGeom prst="rect">
            <a:avLst/>
          </a:prstGeom>
          <a:solidFill>
            <a:srgbClr val="0037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it-IT"/>
          </a:p>
        </p:txBody>
      </p:sp>
      <p:sp>
        <p:nvSpPr>
          <p:cNvPr id="3" name="Segnaposto immagine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578350"/>
          </a:xfrm>
          <a:solidFill>
            <a:schemeClr val="bg1"/>
          </a:solidFill>
        </p:spPr>
        <p:txBody>
          <a:bodyPr lIns="457200" tIns="457200" rtlCol="0"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it-IT" noProof="0"/>
              <a:t>Fare clic sull'icona per inserire un'immagine</a:t>
            </a:r>
            <a:endParaRPr lang="it-IT" noProof="0" dirty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97279" y="4799362"/>
            <a:ext cx="10113645" cy="743682"/>
          </a:xfrm>
        </p:spPr>
        <p:txBody>
          <a:bodyPr tIns="0" bIns="0" rtlCol="0" anchor="b">
            <a:noAutofit/>
          </a:bodyPr>
          <a:lstStyle>
            <a:lvl1pPr algn="ctr">
              <a:defRPr sz="4400" b="1">
                <a:solidFill>
                  <a:srgbClr val="FFFFFF"/>
                </a:solidFill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097279" y="5715000"/>
            <a:ext cx="10113264" cy="609600"/>
          </a:xfrm>
        </p:spPr>
        <p:txBody>
          <a:bodyPr lIns="91440" tIns="0" rIns="91440" bIns="0" rtlCol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it-IT" noProof="0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fld id="{5A04164A-D1F3-464B-BA5A-A4C4D8F35ADB}" type="datetime1">
              <a:rPr lang="it-IT" noProof="0" smtClean="0"/>
              <a:t>18/09/2026</a:t>
            </a:fld>
            <a:endParaRPr lang="it-IT" noProof="0" dirty="0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6818262" cy="365125"/>
          </a:xfr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/>
              <a:t>‹N›</a:t>
            </a:fld>
            <a:endParaRPr lang="it-IT" noProof="0" dirty="0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B4A4DE4A-F8EF-47D5-8C37-A9021C2BB6A3}"/>
              </a:ext>
            </a:extLst>
          </p:cNvPr>
          <p:cNvSpPr/>
          <p:nvPr userDrawn="1"/>
        </p:nvSpPr>
        <p:spPr>
          <a:xfrm>
            <a:off x="3536950" y="4535901"/>
            <a:ext cx="5118100" cy="12566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59869563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 rtlCol="0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7D5506EE-1026-4F35-9ACC-BD05BE0F9B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29D1554E-7EF2-44AC-BA44-70A2B54D9DB9}" type="datetime1">
              <a:rPr lang="it-IT" noProof="0" smtClean="0"/>
              <a:t>18/09/2026</a:t>
            </a:fld>
            <a:endParaRPr lang="it-IT" noProof="0" dirty="0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B7696E5F-8D95-4450-AE52-5438E6EDE2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999B2253-74CC-409E-BEB0-F8EFCFCB56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it-IT" noProof="0" smtClean="0"/>
              <a:t>‹N›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55604090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itolo vertical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8724900" y="1346200"/>
            <a:ext cx="2448033" cy="4530725"/>
          </a:xfrm>
        </p:spPr>
        <p:txBody>
          <a:bodyPr vert="eaVert" rtlCol="0"/>
          <a:lstStyle/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1092200" y="1346200"/>
            <a:ext cx="7480300" cy="4530723"/>
          </a:xfrm>
        </p:spPr>
        <p:txBody>
          <a:bodyPr vert="eaVert" lIns="45720" tIns="0" rIns="45720" bIns="0" rtlCol="0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AF33D6B0-F070-45C4-A472-19F432BE39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C82CFE1-3316-4B70-89C0-454FCB2AAF53}" type="datetime1">
              <a:rPr lang="it-IT" noProof="0" smtClean="0"/>
              <a:t>18/09/2026</a:t>
            </a:fld>
            <a:endParaRPr lang="it-IT" noProof="0" dirty="0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9975399F-DAB2-410D-967F-ED17E6F796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10" name="Segnaposto numero diapositiva 9">
            <a:extLst>
              <a:ext uri="{FF2B5EF4-FFF2-40B4-BE49-F238E27FC236}">
                <a16:creationId xmlns:a16="http://schemas.microsoft.com/office/drawing/2014/main" id="{F762A46F-6BE5-4D12-9412-5CA7672EA8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it-IT" noProof="0" smtClean="0"/>
              <a:t>‹N›</a:t>
            </a:fld>
            <a:endParaRPr lang="it-IT" noProof="0" dirty="0"/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6B443CC6-CDCA-4595-ADAE-DCB961FF1A8E}"/>
              </a:ext>
            </a:extLst>
          </p:cNvPr>
          <p:cNvSpPr/>
          <p:nvPr userDrawn="1"/>
        </p:nvSpPr>
        <p:spPr>
          <a:xfrm rot="16200000">
            <a:off x="8871481" y="-146580"/>
            <a:ext cx="1036320" cy="132948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29406879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arallelogramma 14">
            <a:extLst>
              <a:ext uri="{FF2B5EF4-FFF2-40B4-BE49-F238E27FC236}">
                <a16:creationId xmlns:a16="http://schemas.microsoft.com/office/drawing/2014/main" id="{D20796F3-5674-4AF5-9623-575731F82E52}"/>
              </a:ext>
            </a:extLst>
          </p:cNvPr>
          <p:cNvSpPr/>
          <p:nvPr userDrawn="1"/>
        </p:nvSpPr>
        <p:spPr>
          <a:xfrm>
            <a:off x="4667250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it-IT" noProof="0" dirty="0"/>
              <a:t>Fare clic per modificare lo stile del titolo dello schema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1216548" y="2108201"/>
            <a:ext cx="10058400" cy="3760891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 rtl="0"/>
            <a:r>
              <a:rPr lang="it-IT" noProof="0" dirty="0"/>
              <a:t>Fare clic per modificare gli stili del testo dello schema</a:t>
            </a:r>
          </a:p>
          <a:p>
            <a:pPr lvl="1" rtl="0"/>
            <a:r>
              <a:rPr lang="it-IT" noProof="0" dirty="0"/>
              <a:t>Secondo livello</a:t>
            </a:r>
          </a:p>
          <a:p>
            <a:pPr lvl="2" rtl="0"/>
            <a:r>
              <a:rPr lang="it-IT" noProof="0" dirty="0"/>
              <a:t>Terzo livello</a:t>
            </a:r>
          </a:p>
          <a:p>
            <a:pPr lvl="3" rtl="0"/>
            <a:r>
              <a:rPr lang="it-IT" noProof="0" dirty="0"/>
              <a:t>Quarto livello</a:t>
            </a:r>
          </a:p>
          <a:p>
            <a:pPr lvl="4" rtl="0"/>
            <a:r>
              <a:rPr lang="it-IT" noProof="0" dirty="0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6834126" y="6446838"/>
            <a:ext cx="2584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2CA46E8E-89D0-493E-ABBF-B63A9C819C41}" type="datetime1">
              <a:rPr lang="it-IT" noProof="0" smtClean="0"/>
              <a:t>18/09/2026</a:t>
            </a:fld>
            <a:endParaRPr lang="it-IT" noProof="0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1097279" y="6446838"/>
            <a:ext cx="48463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10375670" y="6446838"/>
            <a:ext cx="7800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/>
              <a:t>‹N›</a:t>
            </a:fld>
            <a:endParaRPr lang="it-IT" noProof="0" dirty="0"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0F25E55C-1C16-46C6-B789-A4B2BCEF8F86}"/>
              </a:ext>
            </a:extLst>
          </p:cNvPr>
          <p:cNvSpPr/>
          <p:nvPr userDrawn="1"/>
        </p:nvSpPr>
        <p:spPr>
          <a:xfrm>
            <a:off x="0" y="1011981"/>
            <a:ext cx="1036320" cy="685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16902857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18" r:id="rId2"/>
    <p:sldLayoutId id="2147483707" r:id="rId3"/>
    <p:sldLayoutId id="2147483708" r:id="rId4"/>
    <p:sldLayoutId id="2147483719" r:id="rId5"/>
    <p:sldLayoutId id="2147483709" r:id="rId6"/>
    <p:sldLayoutId id="2147483716" r:id="rId7"/>
    <p:sldLayoutId id="2147483710" r:id="rId8"/>
    <p:sldLayoutId id="2147483711" r:id="rId9"/>
    <p:sldLayoutId id="2147483712" r:id="rId10"/>
    <p:sldLayoutId id="2147483727" r:id="rId11"/>
    <p:sldLayoutId id="2147483720" r:id="rId12"/>
    <p:sldLayoutId id="2147483721" r:id="rId13"/>
    <p:sldLayoutId id="2147483725" r:id="rId14"/>
    <p:sldLayoutId id="2147483726" r:id="rId15"/>
    <p:sldLayoutId id="2147483722" r:id="rId16"/>
    <p:sldLayoutId id="2147483723" r:id="rId17"/>
    <p:sldLayoutId id="2147483715" r:id="rId18"/>
    <p:sldLayoutId id="2147483713" r:id="rId19"/>
    <p:sldLayoutId id="2147483714" r:id="rId20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800" b="1" kern="1200" spc="-50" baseline="0">
          <a:solidFill>
            <a:schemeClr val="tx1">
              <a:lumMod val="75000"/>
              <a:lumOff val="25000"/>
            </a:schemeClr>
          </a:solidFill>
          <a:latin typeface="+mn-lt"/>
          <a:ea typeface="+mj-ea"/>
          <a:cs typeface="+mj-cs"/>
        </a:defRPr>
      </a:lvl1pPr>
    </p:titleStyle>
    <p:bodyStyle>
      <a:lvl1pPr marL="266700" indent="-266700" algn="l" defTabSz="914400" rtl="0" eaLnBrk="1" latinLnBrk="0" hangingPunct="1">
        <a:lnSpc>
          <a:spcPct val="10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Wingdings" panose="05000000000000000000" pitchFamily="2" charset="2"/>
        <a:buChar char="§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" panose="05000000000000000000" pitchFamily="2" charset="2"/>
        <a:buChar char="§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" panose="05000000000000000000" pitchFamily="2" charset="2"/>
        <a:buChar char="§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" panose="05000000000000000000" pitchFamily="2" charset="2"/>
        <a:buChar char="§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" panose="05000000000000000000" pitchFamily="2" charset="2"/>
        <a:buChar char="§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87" userDrawn="1">
          <p15:clr>
            <a:srgbClr val="F26B43"/>
          </p15:clr>
        </p15:guide>
        <p15:guide id="2" pos="688" userDrawn="1">
          <p15:clr>
            <a:srgbClr val="F26B43"/>
          </p15:clr>
        </p15:guide>
        <p15:guide id="3" pos="7038" userDrawn="1">
          <p15:clr>
            <a:srgbClr val="F26B43"/>
          </p15:clr>
        </p15:guide>
        <p15:guide id="4" orient="horz" pos="3702" userDrawn="1">
          <p15:clr>
            <a:srgbClr val="F26B43"/>
          </p15:clr>
        </p15:guide>
        <p15:guide id="5" orient="horz" pos="4065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2.jpeg"/><Relationship Id="rId5" Type="http://schemas.microsoft.com/office/2007/relationships/hdphoto" Target="../media/hdphoto1.wdp"/><Relationship Id="rId4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30.jpeg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9.xml"/><Relationship Id="rId6" Type="http://schemas.openxmlformats.org/officeDocument/2006/relationships/hyperlink" Target="https://freepngimg.com/png/36999-blushing-emoji-file" TargetMode="External"/><Relationship Id="rId5" Type="http://schemas.openxmlformats.org/officeDocument/2006/relationships/image" Target="../media/image34.png"/><Relationship Id="rId4" Type="http://schemas.openxmlformats.org/officeDocument/2006/relationships/image" Target="../media/image33.jpeg"/><Relationship Id="rId9" Type="http://schemas.openxmlformats.org/officeDocument/2006/relationships/image" Target="../media/image3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9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9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9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9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9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9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2">
            <a:extLst>
              <a:ext uri="{FF2B5EF4-FFF2-40B4-BE49-F238E27FC236}">
                <a16:creationId xmlns:a16="http://schemas.microsoft.com/office/drawing/2014/main" id="{7F1CCB64-8231-435F-87C9-78C908E3938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937839" y="744072"/>
            <a:ext cx="7153835" cy="2134347"/>
          </a:xfrm>
        </p:spPr>
        <p:txBody>
          <a:bodyPr>
            <a:normAutofit/>
          </a:bodyPr>
          <a:lstStyle/>
          <a:p>
            <a:r>
              <a:rPr lang="it-IT" sz="3000" dirty="0"/>
              <a:t>EnDrive Zero nella Sleeve </a:t>
            </a:r>
            <a:r>
              <a:rPr lang="it-IT" sz="3000" dirty="0" err="1"/>
              <a:t>Gastrectomy</a:t>
            </a:r>
            <a:r>
              <a:rPr lang="it-IT" sz="3000" dirty="0"/>
              <a:t> dalla tecnologia alla pratica clinica:</a:t>
            </a:r>
            <a:br>
              <a:rPr lang="it-IT" sz="3000" dirty="0"/>
            </a:br>
            <a:br>
              <a:rPr lang="it-IT" sz="2000" dirty="0"/>
            </a:br>
            <a:r>
              <a:rPr lang="it-IT" sz="2800" b="0" i="1" dirty="0"/>
              <a:t>Risultati preliminari di uno studio osservazionale monocentrico</a:t>
            </a:r>
          </a:p>
        </p:txBody>
      </p:sp>
      <p:sp>
        <p:nvSpPr>
          <p:cNvPr id="4" name="Sottotitolo 3">
            <a:extLst>
              <a:ext uri="{FF2B5EF4-FFF2-40B4-BE49-F238E27FC236}">
                <a16:creationId xmlns:a16="http://schemas.microsoft.com/office/drawing/2014/main" id="{91A9603A-D223-47EF-B35B-86424F3280C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937840" y="3979581"/>
            <a:ext cx="7021078" cy="2134347"/>
          </a:xfrm>
        </p:spPr>
        <p:txBody>
          <a:bodyPr>
            <a:normAutofit fontScale="92500" lnSpcReduction="10000"/>
          </a:bodyPr>
          <a:lstStyle/>
          <a:p>
            <a:r>
              <a:rPr lang="it-IT" sz="2800" dirty="0"/>
              <a:t>Giulia palmieri, MD</a:t>
            </a:r>
          </a:p>
          <a:p>
            <a:r>
              <a:rPr lang="it-IT" sz="2000" dirty="0"/>
              <a:t>IRCCS MARIA CECILIA HOSPITAL – COTIGNOLA</a:t>
            </a:r>
          </a:p>
          <a:p>
            <a:r>
              <a:rPr lang="it-IT" sz="2000" dirty="0"/>
              <a:t>DIPARTIMENTO DI CHIRURGIA BARIATRICA E METABOLICA – PROF. P. GENTILESCHI</a:t>
            </a:r>
          </a:p>
          <a:p>
            <a:r>
              <a:rPr lang="it-IT" sz="2000" dirty="0"/>
              <a:t>UNIVERSITA’ DI ROMA TOR VERGATA</a:t>
            </a:r>
          </a:p>
        </p:txBody>
      </p:sp>
      <p:sp>
        <p:nvSpPr>
          <p:cNvPr id="2" name="Titolo 2">
            <a:extLst>
              <a:ext uri="{FF2B5EF4-FFF2-40B4-BE49-F238E27FC236}">
                <a16:creationId xmlns:a16="http://schemas.microsoft.com/office/drawing/2014/main" id="{6576B487-40A0-2FBB-4969-F705AFADC87C}"/>
              </a:ext>
            </a:extLst>
          </p:cNvPr>
          <p:cNvSpPr txBox="1">
            <a:spLocks/>
          </p:cNvSpPr>
          <p:nvPr/>
        </p:nvSpPr>
        <p:spPr>
          <a:xfrm>
            <a:off x="4937839" y="2637578"/>
            <a:ext cx="7021078" cy="10253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kern="1200" spc="-50" baseline="0">
                <a:solidFill>
                  <a:srgbClr val="374D8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it-IT" sz="2000" b="0" dirty="0"/>
              <a:t>G. Palmieri, S. </a:t>
            </a:r>
            <a:r>
              <a:rPr lang="it-IT" sz="2000" b="0" dirty="0" err="1"/>
              <a:t>Puscio</a:t>
            </a:r>
            <a:r>
              <a:rPr lang="it-IT" sz="2000" b="0" dirty="0"/>
              <a:t>, V. Mentuccia, M. Russo, G. Costanzo, J. Caspi, </a:t>
            </a:r>
          </a:p>
          <a:p>
            <a:r>
              <a:rPr lang="it-IT" sz="2000" b="0" dirty="0"/>
              <a:t>D. Benavoli, M. Campanelli, P. Gentileschi</a:t>
            </a:r>
          </a:p>
        </p:txBody>
      </p:sp>
    </p:spTree>
    <p:extLst>
      <p:ext uri="{BB962C8B-B14F-4D97-AF65-F5344CB8AC3E}">
        <p14:creationId xmlns:p14="http://schemas.microsoft.com/office/powerpoint/2010/main" val="471150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B9AED5-745D-005E-59B9-0410D8C228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EF09EF6F-8BE2-2756-52FE-6C449EBDC740}"/>
              </a:ext>
            </a:extLst>
          </p:cNvPr>
          <p:cNvSpPr txBox="1"/>
          <p:nvPr/>
        </p:nvSpPr>
        <p:spPr>
          <a:xfrm>
            <a:off x="0" y="144110"/>
            <a:ext cx="12192000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3000" b="1" spc="-50" dirty="0">
                <a:solidFill>
                  <a:srgbClr val="374D81"/>
                </a:solidFill>
                <a:ea typeface="+mj-ea"/>
                <a:cs typeface="+mj-cs"/>
              </a:rPr>
              <a:t>Background - La Sleeve </a:t>
            </a:r>
            <a:r>
              <a:rPr lang="it-IT" sz="3000" b="1" spc="-50" dirty="0" err="1">
                <a:solidFill>
                  <a:srgbClr val="374D81"/>
                </a:solidFill>
                <a:ea typeface="+mj-ea"/>
                <a:cs typeface="+mj-cs"/>
              </a:rPr>
              <a:t>Gastrectomy</a:t>
            </a:r>
            <a:endParaRPr lang="it-IT" sz="3000" b="1" spc="-50" dirty="0">
              <a:solidFill>
                <a:srgbClr val="374D81"/>
              </a:solidFill>
              <a:ea typeface="+mj-ea"/>
              <a:cs typeface="+mj-cs"/>
            </a:endParaRPr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69EF7822-6A6E-C873-EC0F-8A61DF5CB5F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688" t="74951" r="2812" b="-569"/>
          <a:stretch>
            <a:fillRect/>
          </a:stretch>
        </p:blipFill>
        <p:spPr>
          <a:xfrm>
            <a:off x="165665" y="5181027"/>
            <a:ext cx="6004968" cy="1281393"/>
          </a:xfrm>
          <a:prstGeom prst="rect">
            <a:avLst/>
          </a:prstGeom>
        </p:spPr>
      </p:pic>
      <p:pic>
        <p:nvPicPr>
          <p:cNvPr id="15" name="Immagine 14">
            <a:extLst>
              <a:ext uri="{FF2B5EF4-FFF2-40B4-BE49-F238E27FC236}">
                <a16:creationId xmlns:a16="http://schemas.microsoft.com/office/drawing/2014/main" id="{34D126CC-20B5-D492-506C-23B0F1A6A48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5541" t="23355" b="51140"/>
          <a:stretch>
            <a:fillRect/>
          </a:stretch>
        </p:blipFill>
        <p:spPr>
          <a:xfrm>
            <a:off x="244839" y="3899633"/>
            <a:ext cx="5925794" cy="1281394"/>
          </a:xfrm>
          <a:prstGeom prst="rect">
            <a:avLst/>
          </a:prstGeom>
        </p:spPr>
      </p:pic>
      <p:pic>
        <p:nvPicPr>
          <p:cNvPr id="4" name="Immagine 3">
            <a:extLst>
              <a:ext uri="{FF2B5EF4-FFF2-40B4-BE49-F238E27FC236}">
                <a16:creationId xmlns:a16="http://schemas.microsoft.com/office/drawing/2014/main" id="{7E0778CD-2A9E-3B41-7195-2A5C14E6A96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60951" y="1359125"/>
            <a:ext cx="1691825" cy="239272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F5A27F1D-D9FF-3C9B-D85F-45C2B89FCE2D}"/>
              </a:ext>
            </a:extLst>
          </p:cNvPr>
          <p:cNvSpPr txBox="1"/>
          <p:nvPr/>
        </p:nvSpPr>
        <p:spPr>
          <a:xfrm>
            <a:off x="2160951" y="734287"/>
            <a:ext cx="1691825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500" b="1" i="1" spc="-50" dirty="0" err="1">
                <a:solidFill>
                  <a:srgbClr val="374D81"/>
                </a:solidFill>
                <a:ea typeface="+mj-ea"/>
                <a:cs typeface="+mj-cs"/>
              </a:rPr>
              <a:t>worldwide</a:t>
            </a:r>
            <a:r>
              <a:rPr lang="it-IT" sz="2500" b="1" i="1" spc="-50" dirty="0">
                <a:solidFill>
                  <a:srgbClr val="374D81"/>
                </a:solidFill>
                <a:ea typeface="+mj-ea"/>
                <a:cs typeface="+mj-cs"/>
              </a:rPr>
              <a:t> </a:t>
            </a:r>
          </a:p>
        </p:txBody>
      </p:sp>
      <p:sp>
        <p:nvSpPr>
          <p:cNvPr id="17" name="Ovale 16">
            <a:extLst>
              <a:ext uri="{FF2B5EF4-FFF2-40B4-BE49-F238E27FC236}">
                <a16:creationId xmlns:a16="http://schemas.microsoft.com/office/drawing/2014/main" id="{849A54D5-B68A-3059-283F-3114782E76C4}"/>
              </a:ext>
            </a:extLst>
          </p:cNvPr>
          <p:cNvSpPr/>
          <p:nvPr/>
        </p:nvSpPr>
        <p:spPr>
          <a:xfrm>
            <a:off x="1530947" y="5672485"/>
            <a:ext cx="769620" cy="59436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9" name="Ovale 18">
            <a:extLst>
              <a:ext uri="{FF2B5EF4-FFF2-40B4-BE49-F238E27FC236}">
                <a16:creationId xmlns:a16="http://schemas.microsoft.com/office/drawing/2014/main" id="{5E01CE40-1B1C-6BA0-8C05-C20D472DF131}"/>
              </a:ext>
            </a:extLst>
          </p:cNvPr>
          <p:cNvSpPr/>
          <p:nvPr/>
        </p:nvSpPr>
        <p:spPr>
          <a:xfrm>
            <a:off x="1530947" y="4354675"/>
            <a:ext cx="769620" cy="59436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606049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8CDF49-3AF3-2B08-C55B-67B12B4113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>
            <a:extLst>
              <a:ext uri="{FF2B5EF4-FFF2-40B4-BE49-F238E27FC236}">
                <a16:creationId xmlns:a16="http://schemas.microsoft.com/office/drawing/2014/main" id="{25EB2F01-F991-1A1E-7CB7-F1409714353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688" t="74951" r="2812" b="-569"/>
          <a:stretch>
            <a:fillRect/>
          </a:stretch>
        </p:blipFill>
        <p:spPr>
          <a:xfrm>
            <a:off x="165665" y="5181027"/>
            <a:ext cx="6004968" cy="1281393"/>
          </a:xfrm>
          <a:prstGeom prst="rect">
            <a:avLst/>
          </a:prstGeom>
        </p:spPr>
      </p:pic>
      <p:pic>
        <p:nvPicPr>
          <p:cNvPr id="15" name="Immagine 14">
            <a:extLst>
              <a:ext uri="{FF2B5EF4-FFF2-40B4-BE49-F238E27FC236}">
                <a16:creationId xmlns:a16="http://schemas.microsoft.com/office/drawing/2014/main" id="{3FA2AB51-066C-6558-72CC-60509E860AE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5541" t="23355" b="51140"/>
          <a:stretch>
            <a:fillRect/>
          </a:stretch>
        </p:blipFill>
        <p:spPr>
          <a:xfrm>
            <a:off x="244839" y="3899633"/>
            <a:ext cx="5925794" cy="1281394"/>
          </a:xfrm>
          <a:prstGeom prst="rect">
            <a:avLst/>
          </a:prstGeom>
        </p:spPr>
      </p:pic>
      <p:pic>
        <p:nvPicPr>
          <p:cNvPr id="4" name="Immagine 3">
            <a:extLst>
              <a:ext uri="{FF2B5EF4-FFF2-40B4-BE49-F238E27FC236}">
                <a16:creationId xmlns:a16="http://schemas.microsoft.com/office/drawing/2014/main" id="{C983B259-CEBE-1ED1-A47A-87F51FD132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60951" y="1359125"/>
            <a:ext cx="1691825" cy="239272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C13C1FB0-68EF-2D5E-F0A4-4DC503864498}"/>
              </a:ext>
            </a:extLst>
          </p:cNvPr>
          <p:cNvSpPr txBox="1"/>
          <p:nvPr/>
        </p:nvSpPr>
        <p:spPr>
          <a:xfrm>
            <a:off x="2160951" y="734287"/>
            <a:ext cx="1691825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500" b="1" i="1" spc="-50" dirty="0" err="1">
                <a:solidFill>
                  <a:srgbClr val="374D81"/>
                </a:solidFill>
                <a:ea typeface="+mj-ea"/>
                <a:cs typeface="+mj-cs"/>
              </a:rPr>
              <a:t>worldwide</a:t>
            </a:r>
            <a:r>
              <a:rPr lang="it-IT" sz="2500" b="1" i="1" spc="-50" dirty="0">
                <a:solidFill>
                  <a:srgbClr val="374D81"/>
                </a:solidFill>
                <a:ea typeface="+mj-ea"/>
                <a:cs typeface="+mj-cs"/>
              </a:rPr>
              <a:t> </a:t>
            </a:r>
          </a:p>
        </p:txBody>
      </p:sp>
      <p:sp>
        <p:nvSpPr>
          <p:cNvPr id="17" name="Ovale 16">
            <a:extLst>
              <a:ext uri="{FF2B5EF4-FFF2-40B4-BE49-F238E27FC236}">
                <a16:creationId xmlns:a16="http://schemas.microsoft.com/office/drawing/2014/main" id="{2D5330E4-0FDE-10F9-5A42-ECE94A385130}"/>
              </a:ext>
            </a:extLst>
          </p:cNvPr>
          <p:cNvSpPr/>
          <p:nvPr/>
        </p:nvSpPr>
        <p:spPr>
          <a:xfrm>
            <a:off x="1530947" y="5672485"/>
            <a:ext cx="769620" cy="59436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9" name="Ovale 18">
            <a:extLst>
              <a:ext uri="{FF2B5EF4-FFF2-40B4-BE49-F238E27FC236}">
                <a16:creationId xmlns:a16="http://schemas.microsoft.com/office/drawing/2014/main" id="{615EFEF0-81BA-BEB7-0FAB-8DDB61DF1880}"/>
              </a:ext>
            </a:extLst>
          </p:cNvPr>
          <p:cNvSpPr/>
          <p:nvPr/>
        </p:nvSpPr>
        <p:spPr>
          <a:xfrm>
            <a:off x="1530947" y="4354675"/>
            <a:ext cx="769620" cy="59436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C65D0D6C-72F2-AEC1-E8F5-F9FA7E0C6A4E}"/>
              </a:ext>
            </a:extLst>
          </p:cNvPr>
          <p:cNvSpPr txBox="1"/>
          <p:nvPr/>
        </p:nvSpPr>
        <p:spPr>
          <a:xfrm>
            <a:off x="8339224" y="744357"/>
            <a:ext cx="1691825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500" b="1" i="1" spc="-50" dirty="0">
                <a:solidFill>
                  <a:srgbClr val="374D81"/>
                </a:solidFill>
                <a:ea typeface="+mj-ea"/>
                <a:cs typeface="+mj-cs"/>
              </a:rPr>
              <a:t>in Italia </a:t>
            </a:r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38D085D7-0938-F8F0-4D86-91D0FCD2AA1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92454" y="3560033"/>
            <a:ext cx="4264125" cy="3031719"/>
          </a:xfrm>
          <a:prstGeom prst="rect">
            <a:avLst/>
          </a:prstGeom>
        </p:spPr>
      </p:pic>
      <p:pic>
        <p:nvPicPr>
          <p:cNvPr id="10" name="Immagine 9">
            <a:extLst>
              <a:ext uri="{FF2B5EF4-FFF2-40B4-BE49-F238E27FC236}">
                <a16:creationId xmlns:a16="http://schemas.microsoft.com/office/drawing/2014/main" id="{6DF2669C-FC29-0B25-60F2-98F574DEE5D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18235" y="1359125"/>
            <a:ext cx="3212565" cy="2058578"/>
          </a:xfrm>
          <a:prstGeom prst="rect">
            <a:avLst/>
          </a:prstGeom>
        </p:spPr>
      </p:pic>
      <p:sp>
        <p:nvSpPr>
          <p:cNvPr id="9" name="CasellaDiTesto 8">
            <a:extLst>
              <a:ext uri="{FF2B5EF4-FFF2-40B4-BE49-F238E27FC236}">
                <a16:creationId xmlns:a16="http://schemas.microsoft.com/office/drawing/2014/main" id="{81812A3F-FA1A-29B5-C496-BABEB052A35F}"/>
              </a:ext>
            </a:extLst>
          </p:cNvPr>
          <p:cNvSpPr txBox="1"/>
          <p:nvPr/>
        </p:nvSpPr>
        <p:spPr>
          <a:xfrm>
            <a:off x="0" y="144110"/>
            <a:ext cx="12192000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3000" b="1" spc="-50" dirty="0">
                <a:solidFill>
                  <a:srgbClr val="374D81"/>
                </a:solidFill>
                <a:ea typeface="+mj-ea"/>
                <a:cs typeface="+mj-cs"/>
              </a:rPr>
              <a:t>Background - La Sleeve </a:t>
            </a:r>
            <a:r>
              <a:rPr lang="it-IT" sz="3000" b="1" spc="-50" dirty="0" err="1">
                <a:solidFill>
                  <a:srgbClr val="374D81"/>
                </a:solidFill>
                <a:ea typeface="+mj-ea"/>
                <a:cs typeface="+mj-cs"/>
              </a:rPr>
              <a:t>Gastrectomy</a:t>
            </a:r>
            <a:endParaRPr lang="it-IT" sz="3000" b="1" spc="-50" dirty="0">
              <a:solidFill>
                <a:srgbClr val="374D81"/>
              </a:solidFill>
              <a:ea typeface="+mj-ea"/>
              <a:cs typeface="+mj-cs"/>
            </a:endParaRP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499A958E-77BC-77A5-4E63-17149B0130F0}"/>
              </a:ext>
            </a:extLst>
          </p:cNvPr>
          <p:cNvSpPr txBox="1"/>
          <p:nvPr/>
        </p:nvSpPr>
        <p:spPr>
          <a:xfrm>
            <a:off x="8462975" y="5433958"/>
            <a:ext cx="923081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2500" b="1" i="1" spc="-50" dirty="0">
                <a:solidFill>
                  <a:srgbClr val="374D81"/>
                </a:solidFill>
                <a:ea typeface="+mj-ea"/>
                <a:cs typeface="+mj-cs"/>
              </a:rPr>
              <a:t>54%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2613930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18DF8B-B2F0-0F42-EDEF-087224BC59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E8475893-9664-5615-A78E-838A5E19F275}"/>
              </a:ext>
            </a:extLst>
          </p:cNvPr>
          <p:cNvSpPr txBox="1"/>
          <p:nvPr/>
        </p:nvSpPr>
        <p:spPr>
          <a:xfrm>
            <a:off x="-12331" y="95258"/>
            <a:ext cx="12192000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3000" b="1" spc="-50" dirty="0">
                <a:solidFill>
                  <a:srgbClr val="374D81"/>
                </a:solidFill>
                <a:ea typeface="+mj-ea"/>
                <a:cs typeface="+mj-cs"/>
              </a:rPr>
              <a:t>Complicanze rare ma alto impatto clinico</a:t>
            </a:r>
          </a:p>
        </p:txBody>
      </p:sp>
    </p:spTree>
    <p:extLst>
      <p:ext uri="{BB962C8B-B14F-4D97-AF65-F5344CB8AC3E}">
        <p14:creationId xmlns:p14="http://schemas.microsoft.com/office/powerpoint/2010/main" val="908028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2D9355-89BB-6B51-E3DC-99B7A2965D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uppo 11">
            <a:extLst>
              <a:ext uri="{FF2B5EF4-FFF2-40B4-BE49-F238E27FC236}">
                <a16:creationId xmlns:a16="http://schemas.microsoft.com/office/drawing/2014/main" id="{2ED9ACD9-A7A6-EA6A-130A-971F6FBB5D50}"/>
              </a:ext>
            </a:extLst>
          </p:cNvPr>
          <p:cNvGrpSpPr/>
          <p:nvPr/>
        </p:nvGrpSpPr>
        <p:grpSpPr>
          <a:xfrm>
            <a:off x="1211156" y="1199473"/>
            <a:ext cx="9769687" cy="1405803"/>
            <a:chOff x="0" y="710068"/>
            <a:chExt cx="9769687" cy="1405803"/>
          </a:xfrm>
        </p:grpSpPr>
        <p:pic>
          <p:nvPicPr>
            <p:cNvPr id="4" name="Immagine 3">
              <a:extLst>
                <a:ext uri="{FF2B5EF4-FFF2-40B4-BE49-F238E27FC236}">
                  <a16:creationId xmlns:a16="http://schemas.microsoft.com/office/drawing/2014/main" id="{66058855-101C-77D8-25CC-58E69C4483D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710068"/>
              <a:ext cx="9655377" cy="876376"/>
            </a:xfrm>
            <a:prstGeom prst="rect">
              <a:avLst/>
            </a:prstGeom>
          </p:spPr>
        </p:pic>
        <p:pic>
          <p:nvPicPr>
            <p:cNvPr id="8" name="Immagine 7">
              <a:extLst>
                <a:ext uri="{FF2B5EF4-FFF2-40B4-BE49-F238E27FC236}">
                  <a16:creationId xmlns:a16="http://schemas.microsoft.com/office/drawing/2014/main" id="{984E60A5-6FE7-383A-BB0F-023E0751987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0" y="1643390"/>
              <a:ext cx="9769687" cy="472481"/>
            </a:xfrm>
            <a:prstGeom prst="rect">
              <a:avLst/>
            </a:prstGeom>
          </p:spPr>
        </p:pic>
      </p:grpSp>
      <p:grpSp>
        <p:nvGrpSpPr>
          <p:cNvPr id="21" name="Gruppo 20">
            <a:extLst>
              <a:ext uri="{FF2B5EF4-FFF2-40B4-BE49-F238E27FC236}">
                <a16:creationId xmlns:a16="http://schemas.microsoft.com/office/drawing/2014/main" id="{B3B84BC4-E21E-D348-3D26-FB15F891896A}"/>
              </a:ext>
            </a:extLst>
          </p:cNvPr>
          <p:cNvGrpSpPr/>
          <p:nvPr/>
        </p:nvGrpSpPr>
        <p:grpSpPr>
          <a:xfrm>
            <a:off x="1453146" y="3038625"/>
            <a:ext cx="4231340" cy="2428200"/>
            <a:chOff x="0" y="2112895"/>
            <a:chExt cx="3299013" cy="1967530"/>
          </a:xfrm>
        </p:grpSpPr>
        <p:pic>
          <p:nvPicPr>
            <p:cNvPr id="14" name="Immagine 13">
              <a:extLst>
                <a:ext uri="{FF2B5EF4-FFF2-40B4-BE49-F238E27FC236}">
                  <a16:creationId xmlns:a16="http://schemas.microsoft.com/office/drawing/2014/main" id="{B675470F-EC0C-7595-F0B3-0BA0072C390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>
            <a:xfrm>
              <a:off x="1" y="2112895"/>
              <a:ext cx="3299012" cy="1023473"/>
            </a:xfrm>
            <a:prstGeom prst="rect">
              <a:avLst/>
            </a:prstGeom>
          </p:spPr>
        </p:pic>
        <p:pic>
          <p:nvPicPr>
            <p:cNvPr id="16" name="Immagine 15">
              <a:extLst>
                <a:ext uri="{FF2B5EF4-FFF2-40B4-BE49-F238E27FC236}">
                  <a16:creationId xmlns:a16="http://schemas.microsoft.com/office/drawing/2014/main" id="{D456428F-6CFA-29B2-167B-09C76FEC221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b="38693"/>
            <a:stretch>
              <a:fillRect/>
            </a:stretch>
          </p:blipFill>
          <p:spPr>
            <a:xfrm>
              <a:off x="0" y="3136368"/>
              <a:ext cx="3299013" cy="944057"/>
            </a:xfrm>
            <a:prstGeom prst="rect">
              <a:avLst/>
            </a:prstGeom>
          </p:spPr>
        </p:pic>
      </p:grpSp>
      <p:pic>
        <p:nvPicPr>
          <p:cNvPr id="28" name="Immagine 27">
            <a:extLst>
              <a:ext uri="{FF2B5EF4-FFF2-40B4-BE49-F238E27FC236}">
                <a16:creationId xmlns:a16="http://schemas.microsoft.com/office/drawing/2014/main" id="{CDB02075-FDDC-28A4-77B1-577D89A61E86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b="58302"/>
          <a:stretch>
            <a:fillRect/>
          </a:stretch>
        </p:blipFill>
        <p:spPr>
          <a:xfrm>
            <a:off x="5826197" y="2809462"/>
            <a:ext cx="5901485" cy="3020075"/>
          </a:xfrm>
          <a:prstGeom prst="rect">
            <a:avLst/>
          </a:prstGeom>
        </p:spPr>
      </p:pic>
      <p:sp>
        <p:nvSpPr>
          <p:cNvPr id="6" name="Rettangolo 5">
            <a:extLst>
              <a:ext uri="{FF2B5EF4-FFF2-40B4-BE49-F238E27FC236}">
                <a16:creationId xmlns:a16="http://schemas.microsoft.com/office/drawing/2014/main" id="{122C9699-F122-36C1-C3A5-7A6375710A57}"/>
              </a:ext>
            </a:extLst>
          </p:cNvPr>
          <p:cNvSpPr/>
          <p:nvPr/>
        </p:nvSpPr>
        <p:spPr>
          <a:xfrm>
            <a:off x="1453145" y="4757294"/>
            <a:ext cx="1910407" cy="259967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15" name="Immagine 14">
            <a:extLst>
              <a:ext uri="{FF2B5EF4-FFF2-40B4-BE49-F238E27FC236}">
                <a16:creationId xmlns:a16="http://schemas.microsoft.com/office/drawing/2014/main" id="{2C1D5CEC-FF89-FD04-F4E0-27B2D489895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11156" y="1054512"/>
            <a:ext cx="3635055" cy="312447"/>
          </a:xfrm>
          <a:prstGeom prst="rect">
            <a:avLst/>
          </a:prstGeom>
        </p:spPr>
      </p:pic>
      <p:sp>
        <p:nvSpPr>
          <p:cNvPr id="10" name="CasellaDiTesto 9">
            <a:extLst>
              <a:ext uri="{FF2B5EF4-FFF2-40B4-BE49-F238E27FC236}">
                <a16:creationId xmlns:a16="http://schemas.microsoft.com/office/drawing/2014/main" id="{BFE44E22-0E0E-7C3D-A0F7-F92C96BAA282}"/>
              </a:ext>
            </a:extLst>
          </p:cNvPr>
          <p:cNvSpPr txBox="1"/>
          <p:nvPr/>
        </p:nvSpPr>
        <p:spPr>
          <a:xfrm>
            <a:off x="-12331" y="95258"/>
            <a:ext cx="12192000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3000" b="1" spc="-50" dirty="0">
                <a:solidFill>
                  <a:srgbClr val="374D81"/>
                </a:solidFill>
                <a:ea typeface="+mj-ea"/>
                <a:cs typeface="+mj-cs"/>
              </a:rPr>
              <a:t>Complicanze rare ma alto impatto clinico</a:t>
            </a:r>
          </a:p>
        </p:txBody>
      </p:sp>
    </p:spTree>
    <p:extLst>
      <p:ext uri="{BB962C8B-B14F-4D97-AF65-F5344CB8AC3E}">
        <p14:creationId xmlns:p14="http://schemas.microsoft.com/office/powerpoint/2010/main" val="30657171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9BA578-562A-8D6B-F4C8-B7011DBC4E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uppo 9">
            <a:extLst>
              <a:ext uri="{FF2B5EF4-FFF2-40B4-BE49-F238E27FC236}">
                <a16:creationId xmlns:a16="http://schemas.microsoft.com/office/drawing/2014/main" id="{5DB2DADD-2415-A5A9-CBB5-E2914691D106}"/>
              </a:ext>
            </a:extLst>
          </p:cNvPr>
          <p:cNvGrpSpPr/>
          <p:nvPr/>
        </p:nvGrpSpPr>
        <p:grpSpPr>
          <a:xfrm>
            <a:off x="1612269" y="859570"/>
            <a:ext cx="8466256" cy="1432930"/>
            <a:chOff x="2267297" y="520148"/>
            <a:chExt cx="7585688" cy="1215664"/>
          </a:xfrm>
        </p:grpSpPr>
        <p:pic>
          <p:nvPicPr>
            <p:cNvPr id="4" name="Immagine 3">
              <a:extLst>
                <a:ext uri="{FF2B5EF4-FFF2-40B4-BE49-F238E27FC236}">
                  <a16:creationId xmlns:a16="http://schemas.microsoft.com/office/drawing/2014/main" id="{534D66DD-338B-57DC-F7B2-50AC2C181C0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267297" y="520148"/>
              <a:ext cx="7513971" cy="815411"/>
            </a:xfrm>
            <a:prstGeom prst="rect">
              <a:avLst/>
            </a:prstGeom>
          </p:spPr>
        </p:pic>
        <p:pic>
          <p:nvPicPr>
            <p:cNvPr id="8" name="Immagine 7">
              <a:extLst>
                <a:ext uri="{FF2B5EF4-FFF2-40B4-BE49-F238E27FC236}">
                  <a16:creationId xmlns:a16="http://schemas.microsoft.com/office/drawing/2014/main" id="{7D6FABB4-AA51-0552-33EE-7571E4ECF3B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339014" y="1201084"/>
              <a:ext cx="7513971" cy="534728"/>
            </a:xfrm>
            <a:prstGeom prst="rect">
              <a:avLst/>
            </a:prstGeom>
          </p:spPr>
        </p:pic>
      </p:grpSp>
      <p:pic>
        <p:nvPicPr>
          <p:cNvPr id="16" name="Immagine 15">
            <a:extLst>
              <a:ext uri="{FF2B5EF4-FFF2-40B4-BE49-F238E27FC236}">
                <a16:creationId xmlns:a16="http://schemas.microsoft.com/office/drawing/2014/main" id="{F8C5B7E9-19EF-88F8-F522-D47973B192BC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47178" t="24338" r="5618" b="53076"/>
          <a:stretch>
            <a:fillRect/>
          </a:stretch>
        </p:blipFill>
        <p:spPr>
          <a:xfrm>
            <a:off x="1566146" y="3467875"/>
            <a:ext cx="4732953" cy="954404"/>
          </a:xfrm>
          <a:prstGeom prst="rect">
            <a:avLst/>
          </a:prstGeom>
        </p:spPr>
      </p:pic>
      <p:pic>
        <p:nvPicPr>
          <p:cNvPr id="19" name="Immagine 18">
            <a:extLst>
              <a:ext uri="{FF2B5EF4-FFF2-40B4-BE49-F238E27FC236}">
                <a16:creationId xmlns:a16="http://schemas.microsoft.com/office/drawing/2014/main" id="{FC7493B7-D252-4CEE-1422-150A2147A00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48289" y="2665036"/>
            <a:ext cx="4679363" cy="817032"/>
          </a:xfrm>
          <a:prstGeom prst="rect">
            <a:avLst/>
          </a:prstGeom>
        </p:spPr>
      </p:pic>
      <p:pic>
        <p:nvPicPr>
          <p:cNvPr id="25" name="Immagine 24">
            <a:extLst>
              <a:ext uri="{FF2B5EF4-FFF2-40B4-BE49-F238E27FC236}">
                <a16:creationId xmlns:a16="http://schemas.microsoft.com/office/drawing/2014/main" id="{86DFB273-C33C-E3E7-0FDD-CEDE1BC74C7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51169" y="4400683"/>
            <a:ext cx="4807870" cy="1236640"/>
          </a:xfrm>
          <a:prstGeom prst="rect">
            <a:avLst/>
          </a:prstGeom>
        </p:spPr>
      </p:pic>
      <p:pic>
        <p:nvPicPr>
          <p:cNvPr id="31" name="Immagine 30">
            <a:extLst>
              <a:ext uri="{FF2B5EF4-FFF2-40B4-BE49-F238E27FC236}">
                <a16:creationId xmlns:a16="http://schemas.microsoft.com/office/drawing/2014/main" id="{8DC526F4-264C-1D2F-166E-A0A948783ACC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82312" t="20231"/>
          <a:stretch>
            <a:fillRect/>
          </a:stretch>
        </p:blipFill>
        <p:spPr>
          <a:xfrm>
            <a:off x="1692311" y="574147"/>
            <a:ext cx="977154" cy="387722"/>
          </a:xfrm>
          <a:prstGeom prst="rect">
            <a:avLst/>
          </a:prstGeom>
        </p:spPr>
      </p:pic>
      <p:sp>
        <p:nvSpPr>
          <p:cNvPr id="6" name="CasellaDiTesto 5">
            <a:extLst>
              <a:ext uri="{FF2B5EF4-FFF2-40B4-BE49-F238E27FC236}">
                <a16:creationId xmlns:a16="http://schemas.microsoft.com/office/drawing/2014/main" id="{2B7D614B-8CC5-16D9-F243-D65101F5DA01}"/>
              </a:ext>
            </a:extLst>
          </p:cNvPr>
          <p:cNvSpPr txBox="1"/>
          <p:nvPr/>
        </p:nvSpPr>
        <p:spPr>
          <a:xfrm>
            <a:off x="-12331" y="95258"/>
            <a:ext cx="12192000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3000" b="1" spc="-50" dirty="0">
                <a:solidFill>
                  <a:srgbClr val="374D81"/>
                </a:solidFill>
                <a:ea typeface="+mj-ea"/>
                <a:cs typeface="+mj-cs"/>
              </a:rPr>
              <a:t>Complicanze rare ma alto impatto clinico</a:t>
            </a:r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72CD7570-28BF-CE9C-C67C-58B11FC6179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99221" y="2139228"/>
            <a:ext cx="4624390" cy="44904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2" name="Rettangolo 11">
            <a:extLst>
              <a:ext uri="{FF2B5EF4-FFF2-40B4-BE49-F238E27FC236}">
                <a16:creationId xmlns:a16="http://schemas.microsoft.com/office/drawing/2014/main" id="{A2B7CEF6-DCD8-7FAE-93AE-15BE93BC3D2D}"/>
              </a:ext>
            </a:extLst>
          </p:cNvPr>
          <p:cNvSpPr/>
          <p:nvPr/>
        </p:nvSpPr>
        <p:spPr>
          <a:xfrm>
            <a:off x="9838479" y="4095293"/>
            <a:ext cx="1126510" cy="164285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699891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385B8-930B-6F17-73E2-A9ACE5BE58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sellaDiTesto 5">
            <a:extLst>
              <a:ext uri="{FF2B5EF4-FFF2-40B4-BE49-F238E27FC236}">
                <a16:creationId xmlns:a16="http://schemas.microsoft.com/office/drawing/2014/main" id="{CADCDBFA-6BA8-12D6-1F8C-D8A052A3A31E}"/>
              </a:ext>
            </a:extLst>
          </p:cNvPr>
          <p:cNvSpPr txBox="1"/>
          <p:nvPr/>
        </p:nvSpPr>
        <p:spPr>
          <a:xfrm>
            <a:off x="-12331" y="95258"/>
            <a:ext cx="12192000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3000" b="1" spc="-50" dirty="0">
                <a:solidFill>
                  <a:srgbClr val="374D81"/>
                </a:solidFill>
                <a:ea typeface="+mj-ea"/>
                <a:cs typeface="+mj-cs"/>
              </a:rPr>
              <a:t>Complicanze rare e trend in riduzione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94DA5259-1052-C1A9-B009-4B34CBD16D7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245" b="34288"/>
          <a:stretch>
            <a:fillRect/>
          </a:stretch>
        </p:blipFill>
        <p:spPr>
          <a:xfrm>
            <a:off x="1107020" y="807589"/>
            <a:ext cx="9953297" cy="3692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09996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EBB5E5-AD0E-020E-CA02-ECB98E1735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sellaDiTesto 5">
            <a:extLst>
              <a:ext uri="{FF2B5EF4-FFF2-40B4-BE49-F238E27FC236}">
                <a16:creationId xmlns:a16="http://schemas.microsoft.com/office/drawing/2014/main" id="{BA763305-484A-242A-C36C-C9117A376BCB}"/>
              </a:ext>
            </a:extLst>
          </p:cNvPr>
          <p:cNvSpPr txBox="1"/>
          <p:nvPr/>
        </p:nvSpPr>
        <p:spPr>
          <a:xfrm>
            <a:off x="-12331" y="95258"/>
            <a:ext cx="12192000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3000" b="1" spc="-50" dirty="0">
                <a:solidFill>
                  <a:srgbClr val="374D81"/>
                </a:solidFill>
                <a:ea typeface="+mj-ea"/>
                <a:cs typeface="+mj-cs"/>
              </a:rPr>
              <a:t>Complicanze rare e trend in riduzione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9EC0B581-3611-4627-37BB-D6C5F9922D6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245" b="34288"/>
          <a:stretch>
            <a:fillRect/>
          </a:stretch>
        </p:blipFill>
        <p:spPr>
          <a:xfrm>
            <a:off x="1107020" y="807589"/>
            <a:ext cx="9953297" cy="3692694"/>
          </a:xfrm>
          <a:prstGeom prst="rect">
            <a:avLst/>
          </a:prstGeom>
        </p:spPr>
      </p:pic>
      <p:pic>
        <p:nvPicPr>
          <p:cNvPr id="3" name="Immagine 2">
            <a:extLst>
              <a:ext uri="{FF2B5EF4-FFF2-40B4-BE49-F238E27FC236}">
                <a16:creationId xmlns:a16="http://schemas.microsoft.com/office/drawing/2014/main" id="{C4B3B800-4225-109C-CFFA-6396CB4C213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393" b="12263"/>
          <a:stretch>
            <a:fillRect/>
          </a:stretch>
        </p:blipFill>
        <p:spPr>
          <a:xfrm>
            <a:off x="1119351" y="4760259"/>
            <a:ext cx="9953297" cy="15186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98839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0711B3-AF5A-2870-CFA8-58198C3781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A55138A5-7BF0-3E96-B2E8-E9E537517EA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76" r="20992"/>
          <a:stretch>
            <a:fillRect/>
          </a:stretch>
        </p:blipFill>
        <p:spPr>
          <a:xfrm rot="5400000">
            <a:off x="2667000" y="-2763370"/>
            <a:ext cx="6858000" cy="12384740"/>
          </a:xfrm>
          <a:prstGeom prst="rect">
            <a:avLst/>
          </a:prstGeom>
          <a:effectLst>
            <a:outerShdw blurRad="50800" dist="50800" dir="5400000" algn="ctr" rotWithShape="0">
              <a:srgbClr val="000000">
                <a:alpha val="95000"/>
              </a:srgbClr>
            </a:outerShdw>
          </a:effectLst>
        </p:spPr>
      </p:pic>
      <p:sp>
        <p:nvSpPr>
          <p:cNvPr id="4" name="CasellaDiTesto 3">
            <a:extLst>
              <a:ext uri="{FF2B5EF4-FFF2-40B4-BE49-F238E27FC236}">
                <a16:creationId xmlns:a16="http://schemas.microsoft.com/office/drawing/2014/main" id="{7A432724-DC87-D236-1F3C-C05B145D12D4}"/>
              </a:ext>
            </a:extLst>
          </p:cNvPr>
          <p:cNvSpPr txBox="1"/>
          <p:nvPr/>
        </p:nvSpPr>
        <p:spPr>
          <a:xfrm>
            <a:off x="0" y="0"/>
            <a:ext cx="12192000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3000" b="1" spc="-50" dirty="0">
                <a:solidFill>
                  <a:srgbClr val="374D81"/>
                </a:solidFill>
                <a:ea typeface="+mj-ea"/>
                <a:cs typeface="+mj-cs"/>
              </a:rPr>
              <a:t>Nuova tecnologica di </a:t>
            </a:r>
            <a:r>
              <a:rPr lang="it-IT" sz="3000" b="1" spc="-50" dirty="0" err="1">
                <a:solidFill>
                  <a:srgbClr val="374D81"/>
                </a:solidFill>
                <a:ea typeface="+mj-ea"/>
                <a:cs typeface="+mj-cs"/>
              </a:rPr>
              <a:t>stapling</a:t>
            </a:r>
            <a:r>
              <a:rPr lang="it-IT" sz="3000" b="1" spc="-50" dirty="0">
                <a:solidFill>
                  <a:srgbClr val="374D81"/>
                </a:solidFill>
                <a:ea typeface="+mj-ea"/>
                <a:cs typeface="+mj-cs"/>
              </a:rPr>
              <a:t> - EnDrive Zero</a:t>
            </a:r>
          </a:p>
        </p:txBody>
      </p:sp>
    </p:spTree>
    <p:extLst>
      <p:ext uri="{BB962C8B-B14F-4D97-AF65-F5344CB8AC3E}">
        <p14:creationId xmlns:p14="http://schemas.microsoft.com/office/powerpoint/2010/main" val="40883063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6FE0E6-0B3D-6B9D-8684-8E77B9FBC9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92C97335-BB8E-ED3A-1A9B-9F5BD970655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76" r="20992"/>
          <a:stretch>
            <a:fillRect/>
          </a:stretch>
        </p:blipFill>
        <p:spPr>
          <a:xfrm rot="5400000">
            <a:off x="2667000" y="-2763370"/>
            <a:ext cx="6858000" cy="12384740"/>
          </a:xfrm>
          <a:prstGeom prst="rect">
            <a:avLst/>
          </a:prstGeom>
          <a:effectLst>
            <a:outerShdw blurRad="50800" dist="50800" dir="5400000" algn="ctr" rotWithShape="0">
              <a:srgbClr val="000000">
                <a:alpha val="95000"/>
              </a:srgbClr>
            </a:outerShdw>
          </a:effectLst>
        </p:spPr>
      </p:pic>
      <p:sp>
        <p:nvSpPr>
          <p:cNvPr id="4" name="CasellaDiTesto 3">
            <a:extLst>
              <a:ext uri="{FF2B5EF4-FFF2-40B4-BE49-F238E27FC236}">
                <a16:creationId xmlns:a16="http://schemas.microsoft.com/office/drawing/2014/main" id="{9FE3A396-0107-BD10-E9AD-5198135F7DA0}"/>
              </a:ext>
            </a:extLst>
          </p:cNvPr>
          <p:cNvSpPr txBox="1"/>
          <p:nvPr/>
        </p:nvSpPr>
        <p:spPr>
          <a:xfrm>
            <a:off x="0" y="0"/>
            <a:ext cx="12192000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3000" b="1" spc="-50" dirty="0">
                <a:solidFill>
                  <a:srgbClr val="374D81"/>
                </a:solidFill>
                <a:ea typeface="+mj-ea"/>
                <a:cs typeface="+mj-cs"/>
              </a:rPr>
              <a:t>Nuova tecnologica di </a:t>
            </a:r>
            <a:r>
              <a:rPr lang="it-IT" sz="3000" b="1" spc="-50" dirty="0" err="1">
                <a:solidFill>
                  <a:srgbClr val="374D81"/>
                </a:solidFill>
                <a:ea typeface="+mj-ea"/>
                <a:cs typeface="+mj-cs"/>
              </a:rPr>
              <a:t>stapling</a:t>
            </a:r>
            <a:r>
              <a:rPr lang="it-IT" sz="3000" b="1" spc="-50" dirty="0">
                <a:solidFill>
                  <a:srgbClr val="374D81"/>
                </a:solidFill>
                <a:ea typeface="+mj-ea"/>
                <a:cs typeface="+mj-cs"/>
              </a:rPr>
              <a:t> - EnDrive Zero</a:t>
            </a:r>
          </a:p>
        </p:txBody>
      </p:sp>
      <p:grpSp>
        <p:nvGrpSpPr>
          <p:cNvPr id="2" name="Gruppo 1">
            <a:extLst>
              <a:ext uri="{FF2B5EF4-FFF2-40B4-BE49-F238E27FC236}">
                <a16:creationId xmlns:a16="http://schemas.microsoft.com/office/drawing/2014/main" id="{256E0F82-F3BF-4512-4FC7-37E39DC46ECD}"/>
              </a:ext>
            </a:extLst>
          </p:cNvPr>
          <p:cNvGrpSpPr/>
          <p:nvPr/>
        </p:nvGrpSpPr>
        <p:grpSpPr>
          <a:xfrm>
            <a:off x="3895165" y="2829261"/>
            <a:ext cx="4401670" cy="1748117"/>
            <a:chOff x="5316071" y="2097742"/>
            <a:chExt cx="4401670" cy="1748117"/>
          </a:xfrm>
        </p:grpSpPr>
        <p:sp>
          <p:nvSpPr>
            <p:cNvPr id="5" name="Rettangolo con angoli arrotondati 4">
              <a:extLst>
                <a:ext uri="{FF2B5EF4-FFF2-40B4-BE49-F238E27FC236}">
                  <a16:creationId xmlns:a16="http://schemas.microsoft.com/office/drawing/2014/main" id="{06F47464-A6A2-7C8A-B953-7C03184BD988}"/>
                </a:ext>
              </a:extLst>
            </p:cNvPr>
            <p:cNvSpPr/>
            <p:nvPr/>
          </p:nvSpPr>
          <p:spPr>
            <a:xfrm>
              <a:off x="5316071" y="2097742"/>
              <a:ext cx="4401670" cy="1748117"/>
            </a:xfrm>
            <a:prstGeom prst="roundRect">
              <a:avLst/>
            </a:prstGeom>
            <a:gradFill flip="none" rotWithShape="1">
              <a:gsLst>
                <a:gs pos="0">
                  <a:srgbClr val="0A8F7C">
                    <a:tint val="66000"/>
                    <a:satMod val="160000"/>
                  </a:srgbClr>
                </a:gs>
                <a:gs pos="50000">
                  <a:srgbClr val="0A8F7C">
                    <a:tint val="44500"/>
                    <a:satMod val="160000"/>
                  </a:srgbClr>
                </a:gs>
                <a:gs pos="100000">
                  <a:srgbClr val="0A8F7C">
                    <a:tint val="23500"/>
                    <a:satMod val="160000"/>
                  </a:srgbClr>
                </a:gs>
              </a:gsLst>
              <a:lin ang="8100000" scaled="1"/>
              <a:tileRect/>
            </a:gradFill>
            <a:ln>
              <a:solidFill>
                <a:srgbClr val="0A8F7C"/>
              </a:solidFill>
            </a:ln>
            <a:effectLst>
              <a:softEdge rad="63500"/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dirty="0"/>
            </a:p>
          </p:txBody>
        </p:sp>
        <p:sp>
          <p:nvSpPr>
            <p:cNvPr id="6" name="CasellaDiTesto 5">
              <a:extLst>
                <a:ext uri="{FF2B5EF4-FFF2-40B4-BE49-F238E27FC236}">
                  <a16:creationId xmlns:a16="http://schemas.microsoft.com/office/drawing/2014/main" id="{1F2705BC-0996-7B1F-62BA-422BE03569DB}"/>
                </a:ext>
              </a:extLst>
            </p:cNvPr>
            <p:cNvSpPr txBox="1"/>
            <p:nvPr/>
          </p:nvSpPr>
          <p:spPr>
            <a:xfrm>
              <a:off x="5451032" y="2626707"/>
              <a:ext cx="4114309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dirty="0">
                  <a:solidFill>
                    <a:srgbClr val="002060"/>
                  </a:solidFill>
                  <a:latin typeface="Aptos Display" panose="020B0004020202020204" pitchFamily="34" charset="0"/>
                </a:rPr>
                <a:t>Disposizione di </a:t>
              </a:r>
              <a:r>
                <a:rPr lang="it-IT" u="sng" dirty="0">
                  <a:solidFill>
                    <a:srgbClr val="002060"/>
                  </a:solidFill>
                  <a:latin typeface="Aptos Display" panose="020B0004020202020204" pitchFamily="34" charset="0"/>
                </a:rPr>
                <a:t>4 file di punti sul tubulo gastrico residuo e 2 sul versante di stomaco asportato.</a:t>
              </a:r>
            </a:p>
          </p:txBody>
        </p:sp>
        <p:sp>
          <p:nvSpPr>
            <p:cNvPr id="7" name="CasellaDiTesto 6">
              <a:extLst>
                <a:ext uri="{FF2B5EF4-FFF2-40B4-BE49-F238E27FC236}">
                  <a16:creationId xmlns:a16="http://schemas.microsoft.com/office/drawing/2014/main" id="{C483E313-0F15-ABF0-7B6A-8766D7B703B3}"/>
                </a:ext>
              </a:extLst>
            </p:cNvPr>
            <p:cNvSpPr txBox="1"/>
            <p:nvPr/>
          </p:nvSpPr>
          <p:spPr>
            <a:xfrm>
              <a:off x="5451032" y="2303938"/>
              <a:ext cx="411430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b="1" dirty="0">
                  <a:solidFill>
                    <a:srgbClr val="002060"/>
                  </a:solidFill>
                  <a:latin typeface="Aptos Display" panose="020B0004020202020204" pitchFamily="34" charset="0"/>
                </a:rPr>
                <a:t>CONFIGURAZIONE ASIMMETRICA 4x2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959276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D95611-D6DE-4D5C-9E41-CE4C6E4279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0902EF76-66D2-A599-CDC4-984CEC9E933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76" r="20992"/>
          <a:stretch>
            <a:fillRect/>
          </a:stretch>
        </p:blipFill>
        <p:spPr>
          <a:xfrm rot="5400000">
            <a:off x="2667000" y="-2763370"/>
            <a:ext cx="6858000" cy="12384740"/>
          </a:xfrm>
          <a:prstGeom prst="rect">
            <a:avLst/>
          </a:prstGeom>
          <a:effectLst>
            <a:outerShdw blurRad="50800" dist="50800" dir="5400000" algn="ctr" rotWithShape="0">
              <a:srgbClr val="000000">
                <a:alpha val="95000"/>
              </a:srgbClr>
            </a:outerShdw>
          </a:effectLst>
        </p:spPr>
      </p:pic>
      <p:sp>
        <p:nvSpPr>
          <p:cNvPr id="4" name="CasellaDiTesto 3">
            <a:extLst>
              <a:ext uri="{FF2B5EF4-FFF2-40B4-BE49-F238E27FC236}">
                <a16:creationId xmlns:a16="http://schemas.microsoft.com/office/drawing/2014/main" id="{EC3C8B1F-B327-1D9C-D8F2-34224AC6F355}"/>
              </a:ext>
            </a:extLst>
          </p:cNvPr>
          <p:cNvSpPr txBox="1"/>
          <p:nvPr/>
        </p:nvSpPr>
        <p:spPr>
          <a:xfrm>
            <a:off x="0" y="0"/>
            <a:ext cx="12192000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3000" b="1" spc="-50" dirty="0">
                <a:solidFill>
                  <a:srgbClr val="374D81"/>
                </a:solidFill>
                <a:ea typeface="+mj-ea"/>
                <a:cs typeface="+mj-cs"/>
              </a:rPr>
              <a:t>Nuova tecnologica di </a:t>
            </a:r>
            <a:r>
              <a:rPr lang="it-IT" sz="3000" b="1" spc="-50" dirty="0" err="1">
                <a:solidFill>
                  <a:srgbClr val="374D81"/>
                </a:solidFill>
                <a:ea typeface="+mj-ea"/>
                <a:cs typeface="+mj-cs"/>
              </a:rPr>
              <a:t>stapling</a:t>
            </a:r>
            <a:r>
              <a:rPr lang="it-IT" sz="3000" b="1" spc="-50" dirty="0">
                <a:solidFill>
                  <a:srgbClr val="374D81"/>
                </a:solidFill>
                <a:ea typeface="+mj-ea"/>
                <a:cs typeface="+mj-cs"/>
              </a:rPr>
              <a:t> - EnDrive Zero</a:t>
            </a:r>
          </a:p>
        </p:txBody>
      </p:sp>
      <p:grpSp>
        <p:nvGrpSpPr>
          <p:cNvPr id="2" name="Gruppo 1">
            <a:extLst>
              <a:ext uri="{FF2B5EF4-FFF2-40B4-BE49-F238E27FC236}">
                <a16:creationId xmlns:a16="http://schemas.microsoft.com/office/drawing/2014/main" id="{8544076F-175C-A5C5-780A-16603782D36E}"/>
              </a:ext>
            </a:extLst>
          </p:cNvPr>
          <p:cNvGrpSpPr/>
          <p:nvPr/>
        </p:nvGrpSpPr>
        <p:grpSpPr>
          <a:xfrm>
            <a:off x="3895165" y="2829261"/>
            <a:ext cx="4401670" cy="1748117"/>
            <a:chOff x="5316071" y="2097742"/>
            <a:chExt cx="4401670" cy="1748117"/>
          </a:xfrm>
        </p:grpSpPr>
        <p:sp>
          <p:nvSpPr>
            <p:cNvPr id="5" name="Rettangolo con angoli arrotondati 4">
              <a:extLst>
                <a:ext uri="{FF2B5EF4-FFF2-40B4-BE49-F238E27FC236}">
                  <a16:creationId xmlns:a16="http://schemas.microsoft.com/office/drawing/2014/main" id="{DDF1482F-EFF9-B0C9-39D3-013B1049661F}"/>
                </a:ext>
              </a:extLst>
            </p:cNvPr>
            <p:cNvSpPr/>
            <p:nvPr/>
          </p:nvSpPr>
          <p:spPr>
            <a:xfrm>
              <a:off x="5316071" y="2097742"/>
              <a:ext cx="4401670" cy="1748117"/>
            </a:xfrm>
            <a:prstGeom prst="roundRect">
              <a:avLst/>
            </a:prstGeom>
            <a:gradFill flip="none" rotWithShape="1">
              <a:gsLst>
                <a:gs pos="0">
                  <a:srgbClr val="0A8F7C">
                    <a:tint val="66000"/>
                    <a:satMod val="160000"/>
                  </a:srgbClr>
                </a:gs>
                <a:gs pos="50000">
                  <a:srgbClr val="0A8F7C">
                    <a:tint val="44500"/>
                    <a:satMod val="160000"/>
                  </a:srgbClr>
                </a:gs>
                <a:gs pos="100000">
                  <a:srgbClr val="0A8F7C">
                    <a:tint val="23500"/>
                    <a:satMod val="160000"/>
                  </a:srgbClr>
                </a:gs>
              </a:gsLst>
              <a:lin ang="8100000" scaled="1"/>
              <a:tileRect/>
            </a:gradFill>
            <a:ln>
              <a:solidFill>
                <a:srgbClr val="0A8F7C"/>
              </a:solidFill>
            </a:ln>
            <a:effectLst>
              <a:softEdge rad="63500"/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dirty="0"/>
            </a:p>
          </p:txBody>
        </p:sp>
        <p:sp>
          <p:nvSpPr>
            <p:cNvPr id="6" name="CasellaDiTesto 5">
              <a:extLst>
                <a:ext uri="{FF2B5EF4-FFF2-40B4-BE49-F238E27FC236}">
                  <a16:creationId xmlns:a16="http://schemas.microsoft.com/office/drawing/2014/main" id="{00E4140D-B5FE-6DCC-0906-1D952E91B553}"/>
                </a:ext>
              </a:extLst>
            </p:cNvPr>
            <p:cNvSpPr txBox="1"/>
            <p:nvPr/>
          </p:nvSpPr>
          <p:spPr>
            <a:xfrm>
              <a:off x="5451032" y="2626707"/>
              <a:ext cx="4114309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dirty="0">
                  <a:solidFill>
                    <a:srgbClr val="002060"/>
                  </a:solidFill>
                  <a:latin typeface="Aptos Display" panose="020B0004020202020204" pitchFamily="34" charset="0"/>
                </a:rPr>
                <a:t>Disposizione di </a:t>
              </a:r>
              <a:r>
                <a:rPr lang="it-IT" u="sng" dirty="0">
                  <a:solidFill>
                    <a:srgbClr val="002060"/>
                  </a:solidFill>
                  <a:latin typeface="Aptos Display" panose="020B0004020202020204" pitchFamily="34" charset="0"/>
                </a:rPr>
                <a:t>4 file di punti sul tubulo gastrico residuo e 2 sul versante di stomaco asportato.</a:t>
              </a:r>
            </a:p>
          </p:txBody>
        </p:sp>
        <p:sp>
          <p:nvSpPr>
            <p:cNvPr id="7" name="CasellaDiTesto 6">
              <a:extLst>
                <a:ext uri="{FF2B5EF4-FFF2-40B4-BE49-F238E27FC236}">
                  <a16:creationId xmlns:a16="http://schemas.microsoft.com/office/drawing/2014/main" id="{3BFFAFC1-B7F3-A623-DAE4-EFC33C633EBA}"/>
                </a:ext>
              </a:extLst>
            </p:cNvPr>
            <p:cNvSpPr txBox="1"/>
            <p:nvPr/>
          </p:nvSpPr>
          <p:spPr>
            <a:xfrm>
              <a:off x="5451032" y="2303938"/>
              <a:ext cx="411430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b="1" dirty="0">
                  <a:solidFill>
                    <a:srgbClr val="002060"/>
                  </a:solidFill>
                  <a:latin typeface="Aptos Display" panose="020B0004020202020204" pitchFamily="34" charset="0"/>
                </a:rPr>
                <a:t>CONFIGURAZIONE ASIMMETRICA 4x2</a:t>
              </a:r>
            </a:p>
          </p:txBody>
        </p:sp>
      </p:grpSp>
      <p:grpSp>
        <p:nvGrpSpPr>
          <p:cNvPr id="8" name="Gruppo 7">
            <a:extLst>
              <a:ext uri="{FF2B5EF4-FFF2-40B4-BE49-F238E27FC236}">
                <a16:creationId xmlns:a16="http://schemas.microsoft.com/office/drawing/2014/main" id="{0A51F5FD-1936-63F1-3E61-6F93EC5517E7}"/>
              </a:ext>
            </a:extLst>
          </p:cNvPr>
          <p:cNvGrpSpPr/>
          <p:nvPr/>
        </p:nvGrpSpPr>
        <p:grpSpPr>
          <a:xfrm>
            <a:off x="0" y="1081144"/>
            <a:ext cx="4401670" cy="1748117"/>
            <a:chOff x="5316071" y="2097742"/>
            <a:chExt cx="4401670" cy="1748117"/>
          </a:xfrm>
        </p:grpSpPr>
        <p:sp>
          <p:nvSpPr>
            <p:cNvPr id="9" name="Rettangolo con angoli arrotondati 8">
              <a:extLst>
                <a:ext uri="{FF2B5EF4-FFF2-40B4-BE49-F238E27FC236}">
                  <a16:creationId xmlns:a16="http://schemas.microsoft.com/office/drawing/2014/main" id="{C0C85202-76C6-E837-86B2-0E7CE9B425CD}"/>
                </a:ext>
              </a:extLst>
            </p:cNvPr>
            <p:cNvSpPr/>
            <p:nvPr/>
          </p:nvSpPr>
          <p:spPr>
            <a:xfrm>
              <a:off x="5316071" y="2097742"/>
              <a:ext cx="4401670" cy="1748117"/>
            </a:xfrm>
            <a:prstGeom prst="roundRect">
              <a:avLst/>
            </a:prstGeom>
            <a:gradFill flip="none" rotWithShape="1">
              <a:gsLst>
                <a:gs pos="0">
                  <a:srgbClr val="0A8F7C">
                    <a:tint val="66000"/>
                    <a:satMod val="160000"/>
                  </a:srgbClr>
                </a:gs>
                <a:gs pos="50000">
                  <a:srgbClr val="0A8F7C">
                    <a:tint val="44500"/>
                    <a:satMod val="160000"/>
                  </a:srgbClr>
                </a:gs>
                <a:gs pos="100000">
                  <a:srgbClr val="0A8F7C">
                    <a:tint val="23500"/>
                    <a:satMod val="160000"/>
                  </a:srgbClr>
                </a:gs>
              </a:gsLst>
              <a:lin ang="8100000" scaled="1"/>
              <a:tileRect/>
            </a:gradFill>
            <a:ln>
              <a:solidFill>
                <a:srgbClr val="0A8F7C"/>
              </a:solidFill>
            </a:ln>
            <a:effectLst>
              <a:softEdge rad="63500"/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dirty="0"/>
            </a:p>
          </p:txBody>
        </p:sp>
        <p:sp>
          <p:nvSpPr>
            <p:cNvPr id="10" name="CasellaDiTesto 9">
              <a:extLst>
                <a:ext uri="{FF2B5EF4-FFF2-40B4-BE49-F238E27FC236}">
                  <a16:creationId xmlns:a16="http://schemas.microsoft.com/office/drawing/2014/main" id="{2EB5072F-82C1-D587-D5AF-63EF0A570B54}"/>
                </a:ext>
              </a:extLst>
            </p:cNvPr>
            <p:cNvSpPr txBox="1"/>
            <p:nvPr/>
          </p:nvSpPr>
          <p:spPr>
            <a:xfrm>
              <a:off x="5451032" y="2626707"/>
              <a:ext cx="4114309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dirty="0">
                  <a:solidFill>
                    <a:srgbClr val="002060"/>
                  </a:solidFill>
                  <a:latin typeface="Aptos Display" panose="020B0004020202020204" pitchFamily="34" charset="0"/>
                </a:rPr>
                <a:t>Sistema di </a:t>
              </a:r>
              <a:r>
                <a:rPr lang="it-IT" dirty="0" err="1">
                  <a:solidFill>
                    <a:srgbClr val="002060"/>
                  </a:solidFill>
                  <a:latin typeface="Aptos Display" panose="020B0004020202020204" pitchFamily="34" charset="0"/>
                </a:rPr>
                <a:t>firing</a:t>
              </a:r>
              <a:r>
                <a:rPr lang="it-IT" dirty="0">
                  <a:solidFill>
                    <a:srgbClr val="002060"/>
                  </a:solidFill>
                  <a:latin typeface="Aptos Display" panose="020B0004020202020204" pitchFamily="34" charset="0"/>
                </a:rPr>
                <a:t> motorizzato che consente un avanzamento </a:t>
              </a:r>
              <a:r>
                <a:rPr lang="it-IT" u="sng" dirty="0">
                  <a:solidFill>
                    <a:srgbClr val="002060"/>
                  </a:solidFill>
                  <a:latin typeface="Aptos Display" panose="020B0004020202020204" pitchFamily="34" charset="0"/>
                </a:rPr>
                <a:t>controllato</a:t>
              </a:r>
              <a:r>
                <a:rPr lang="it-IT" dirty="0">
                  <a:solidFill>
                    <a:srgbClr val="002060"/>
                  </a:solidFill>
                  <a:latin typeface="Aptos Display" panose="020B0004020202020204" pitchFamily="34" charset="0"/>
                </a:rPr>
                <a:t> e </a:t>
              </a:r>
              <a:r>
                <a:rPr lang="it-IT" u="sng" dirty="0">
                  <a:solidFill>
                    <a:srgbClr val="002060"/>
                  </a:solidFill>
                  <a:latin typeface="Aptos Display" panose="020B0004020202020204" pitchFamily="34" charset="0"/>
                </a:rPr>
                <a:t>riproducibile</a:t>
              </a:r>
              <a:r>
                <a:rPr lang="it-IT" dirty="0">
                  <a:solidFill>
                    <a:srgbClr val="002060"/>
                  </a:solidFill>
                  <a:latin typeface="Aptos Display" panose="020B0004020202020204" pitchFamily="34" charset="0"/>
                </a:rPr>
                <a:t> del ciclo di sutura e sezione.</a:t>
              </a:r>
            </a:p>
          </p:txBody>
        </p:sp>
        <p:sp>
          <p:nvSpPr>
            <p:cNvPr id="11" name="CasellaDiTesto 10">
              <a:extLst>
                <a:ext uri="{FF2B5EF4-FFF2-40B4-BE49-F238E27FC236}">
                  <a16:creationId xmlns:a16="http://schemas.microsoft.com/office/drawing/2014/main" id="{AB6EADF9-9062-1637-6024-06009D42D0D0}"/>
                </a:ext>
              </a:extLst>
            </p:cNvPr>
            <p:cNvSpPr txBox="1"/>
            <p:nvPr/>
          </p:nvSpPr>
          <p:spPr>
            <a:xfrm>
              <a:off x="5451032" y="2303938"/>
              <a:ext cx="3702097" cy="367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b="1" dirty="0">
                  <a:solidFill>
                    <a:srgbClr val="002060"/>
                  </a:solidFill>
                  <a:latin typeface="Aptos Display" panose="020B0004020202020204" pitchFamily="34" charset="0"/>
                </a:rPr>
                <a:t>AZIONAMENTO MOTORIZZATO</a:t>
              </a:r>
            </a:p>
          </p:txBody>
        </p:sp>
      </p:grpSp>
      <p:grpSp>
        <p:nvGrpSpPr>
          <p:cNvPr id="12" name="Gruppo 11">
            <a:extLst>
              <a:ext uri="{FF2B5EF4-FFF2-40B4-BE49-F238E27FC236}">
                <a16:creationId xmlns:a16="http://schemas.microsoft.com/office/drawing/2014/main" id="{4D92834D-1B23-B072-DE3B-2710F50EE9C9}"/>
              </a:ext>
            </a:extLst>
          </p:cNvPr>
          <p:cNvGrpSpPr/>
          <p:nvPr/>
        </p:nvGrpSpPr>
        <p:grpSpPr>
          <a:xfrm>
            <a:off x="7681368" y="4783574"/>
            <a:ext cx="4401670" cy="1748117"/>
            <a:chOff x="5316071" y="2097742"/>
            <a:chExt cx="4401670" cy="1748117"/>
          </a:xfrm>
        </p:grpSpPr>
        <p:sp>
          <p:nvSpPr>
            <p:cNvPr id="13" name="Rettangolo con angoli arrotondati 12">
              <a:extLst>
                <a:ext uri="{FF2B5EF4-FFF2-40B4-BE49-F238E27FC236}">
                  <a16:creationId xmlns:a16="http://schemas.microsoft.com/office/drawing/2014/main" id="{929E2582-B716-ED79-880A-1DE322CE37BE}"/>
                </a:ext>
              </a:extLst>
            </p:cNvPr>
            <p:cNvSpPr/>
            <p:nvPr/>
          </p:nvSpPr>
          <p:spPr>
            <a:xfrm>
              <a:off x="5316071" y="2097742"/>
              <a:ext cx="4401670" cy="1748117"/>
            </a:xfrm>
            <a:prstGeom prst="roundRect">
              <a:avLst/>
            </a:prstGeom>
            <a:gradFill flip="none" rotWithShape="1">
              <a:gsLst>
                <a:gs pos="0">
                  <a:srgbClr val="0A8F7C">
                    <a:tint val="66000"/>
                    <a:satMod val="160000"/>
                  </a:srgbClr>
                </a:gs>
                <a:gs pos="50000">
                  <a:srgbClr val="0A8F7C">
                    <a:tint val="44500"/>
                    <a:satMod val="160000"/>
                  </a:srgbClr>
                </a:gs>
                <a:gs pos="100000">
                  <a:srgbClr val="0A8F7C">
                    <a:tint val="23500"/>
                    <a:satMod val="160000"/>
                  </a:srgbClr>
                </a:gs>
              </a:gsLst>
              <a:lin ang="8100000" scaled="1"/>
              <a:tileRect/>
            </a:gradFill>
            <a:ln>
              <a:solidFill>
                <a:srgbClr val="0A8F7C"/>
              </a:solidFill>
            </a:ln>
            <a:effectLst>
              <a:softEdge rad="63500"/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dirty="0"/>
            </a:p>
          </p:txBody>
        </p:sp>
        <p:sp>
          <p:nvSpPr>
            <p:cNvPr id="14" name="CasellaDiTesto 13">
              <a:extLst>
                <a:ext uri="{FF2B5EF4-FFF2-40B4-BE49-F238E27FC236}">
                  <a16:creationId xmlns:a16="http://schemas.microsoft.com/office/drawing/2014/main" id="{5E08E308-EA65-7AF0-B112-55E183DFF684}"/>
                </a:ext>
              </a:extLst>
            </p:cNvPr>
            <p:cNvSpPr txBox="1"/>
            <p:nvPr/>
          </p:nvSpPr>
          <p:spPr>
            <a:xfrm>
              <a:off x="5451032" y="2626707"/>
              <a:ext cx="4114309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1600" dirty="0">
                  <a:solidFill>
                    <a:srgbClr val="002060"/>
                  </a:solidFill>
                  <a:latin typeface="Aptos Display" panose="020B0004020202020204" pitchFamily="34" charset="0"/>
                </a:rPr>
                <a:t>Utilizzo di una specifica geometria di formazione della linea di sutura, concepita per ottenere una </a:t>
              </a:r>
              <a:r>
                <a:rPr lang="it-IT" sz="1600" u="sng" dirty="0" err="1">
                  <a:solidFill>
                    <a:srgbClr val="002060"/>
                  </a:solidFill>
                  <a:latin typeface="Aptos Display" panose="020B0004020202020204" pitchFamily="34" charset="0"/>
                </a:rPr>
                <a:t>staple</a:t>
              </a:r>
              <a:r>
                <a:rPr lang="it-IT" sz="1600" u="sng" dirty="0">
                  <a:solidFill>
                    <a:srgbClr val="002060"/>
                  </a:solidFill>
                  <a:latin typeface="Aptos Display" panose="020B0004020202020204" pitchFamily="34" charset="0"/>
                </a:rPr>
                <a:t> line rinforzata</a:t>
              </a:r>
              <a:r>
                <a:rPr lang="it-IT" sz="1600" dirty="0">
                  <a:solidFill>
                    <a:srgbClr val="002060"/>
                  </a:solidFill>
                  <a:latin typeface="Aptos Display" panose="020B0004020202020204" pitchFamily="34" charset="0"/>
                </a:rPr>
                <a:t>, con l'obiettivo di ottimizzare tenuta meccanica ed emostasi.</a:t>
              </a:r>
            </a:p>
          </p:txBody>
        </p:sp>
        <p:sp>
          <p:nvSpPr>
            <p:cNvPr id="15" name="CasellaDiTesto 14">
              <a:extLst>
                <a:ext uri="{FF2B5EF4-FFF2-40B4-BE49-F238E27FC236}">
                  <a16:creationId xmlns:a16="http://schemas.microsoft.com/office/drawing/2014/main" id="{FCD402E0-E739-DE4D-1BF4-E01DA1B70D6C}"/>
                </a:ext>
              </a:extLst>
            </p:cNvPr>
            <p:cNvSpPr txBox="1"/>
            <p:nvPr/>
          </p:nvSpPr>
          <p:spPr>
            <a:xfrm>
              <a:off x="5451032" y="2303938"/>
              <a:ext cx="411430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b="1" dirty="0">
                  <a:solidFill>
                    <a:srgbClr val="002060"/>
                  </a:solidFill>
                  <a:latin typeface="Aptos Display" panose="020B0004020202020204" pitchFamily="34" charset="0"/>
                </a:rPr>
                <a:t>TECNOLOGIA B-DUO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4475544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52882C-1AFC-D99B-2EBB-93A0822CC1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59AF68C6-2CD8-985B-8E11-4FC6A627482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76" r="20992"/>
          <a:stretch>
            <a:fillRect/>
          </a:stretch>
        </p:blipFill>
        <p:spPr>
          <a:xfrm rot="5400000">
            <a:off x="2667000" y="-2763370"/>
            <a:ext cx="6858000" cy="12384740"/>
          </a:xfrm>
          <a:prstGeom prst="rect">
            <a:avLst/>
          </a:prstGeom>
          <a:effectLst>
            <a:outerShdw blurRad="50800" dist="50800" dir="5400000" algn="ctr" rotWithShape="0">
              <a:srgbClr val="000000">
                <a:alpha val="95000"/>
              </a:srgbClr>
            </a:outerShdw>
          </a:effectLst>
        </p:spPr>
      </p:pic>
      <p:sp>
        <p:nvSpPr>
          <p:cNvPr id="4" name="CasellaDiTesto 3">
            <a:extLst>
              <a:ext uri="{FF2B5EF4-FFF2-40B4-BE49-F238E27FC236}">
                <a16:creationId xmlns:a16="http://schemas.microsoft.com/office/drawing/2014/main" id="{5159D813-7E08-3B6B-0F8C-3C0C6ABD7FB5}"/>
              </a:ext>
            </a:extLst>
          </p:cNvPr>
          <p:cNvSpPr txBox="1"/>
          <p:nvPr/>
        </p:nvSpPr>
        <p:spPr>
          <a:xfrm>
            <a:off x="0" y="0"/>
            <a:ext cx="12192000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3000" b="1" spc="-50" dirty="0">
                <a:solidFill>
                  <a:srgbClr val="374D81"/>
                </a:solidFill>
                <a:ea typeface="+mj-ea"/>
                <a:cs typeface="+mj-cs"/>
              </a:rPr>
              <a:t>Nuova tecnologica di </a:t>
            </a:r>
            <a:r>
              <a:rPr lang="it-IT" sz="3000" b="1" spc="-50" dirty="0" err="1">
                <a:solidFill>
                  <a:srgbClr val="374D81"/>
                </a:solidFill>
                <a:ea typeface="+mj-ea"/>
                <a:cs typeface="+mj-cs"/>
              </a:rPr>
              <a:t>stapling</a:t>
            </a:r>
            <a:r>
              <a:rPr lang="it-IT" sz="3000" b="1" spc="-50" dirty="0">
                <a:solidFill>
                  <a:srgbClr val="374D81"/>
                </a:solidFill>
                <a:ea typeface="+mj-ea"/>
                <a:cs typeface="+mj-cs"/>
              </a:rPr>
              <a:t> - EnDrive Zero</a:t>
            </a: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2B1EEC5D-979D-A158-31B6-059CB169768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197" t="23374"/>
          <a:stretch>
            <a:fillRect/>
          </a:stretch>
        </p:blipFill>
        <p:spPr>
          <a:xfrm>
            <a:off x="592888" y="935937"/>
            <a:ext cx="4992572" cy="568001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E50345AF-AB93-C84A-2700-15F66BC1587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25"/>
          <a:stretch>
            <a:fillRect/>
          </a:stretch>
        </p:blipFill>
        <p:spPr>
          <a:xfrm>
            <a:off x="6274718" y="935937"/>
            <a:ext cx="4992572" cy="566443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28235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51F98D-F1BF-E9B7-D783-A500BAFB07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0EBD7B20-3DE8-3003-B763-4F86595B333D}"/>
              </a:ext>
            </a:extLst>
          </p:cNvPr>
          <p:cNvSpPr txBox="1"/>
          <p:nvPr/>
        </p:nvSpPr>
        <p:spPr>
          <a:xfrm>
            <a:off x="0" y="184419"/>
            <a:ext cx="12192000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3000" b="1" spc="-50" dirty="0">
                <a:solidFill>
                  <a:srgbClr val="374D81"/>
                </a:solidFill>
                <a:ea typeface="+mj-ea"/>
                <a:cs typeface="+mj-cs"/>
              </a:rPr>
              <a:t>Disegno dello studio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D1302985-4BB1-9402-05F0-38C5F8B3CE4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449" t="24706" r="87620" b="56078"/>
          <a:stretch>
            <a:fillRect/>
          </a:stretch>
        </p:blipFill>
        <p:spPr>
          <a:xfrm>
            <a:off x="493061" y="1452284"/>
            <a:ext cx="1210235" cy="13178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CasellaDiTesto 5">
            <a:extLst>
              <a:ext uri="{FF2B5EF4-FFF2-40B4-BE49-F238E27FC236}">
                <a16:creationId xmlns:a16="http://schemas.microsoft.com/office/drawing/2014/main" id="{F793C487-350C-3C6C-5A8A-C01E62A88D35}"/>
              </a:ext>
            </a:extLst>
          </p:cNvPr>
          <p:cNvSpPr txBox="1"/>
          <p:nvPr/>
        </p:nvSpPr>
        <p:spPr>
          <a:xfrm>
            <a:off x="1703296" y="1604682"/>
            <a:ext cx="43658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>
                <a:solidFill>
                  <a:srgbClr val="002060"/>
                </a:solidFill>
                <a:latin typeface="Aptos Display" panose="020B0004020202020204" pitchFamily="34" charset="0"/>
              </a:rPr>
              <a:t>Studio osservazionale monocentrico</a:t>
            </a: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A7662F10-C744-C7D6-04FA-E43EB8449DF3}"/>
              </a:ext>
            </a:extLst>
          </p:cNvPr>
          <p:cNvSpPr txBox="1"/>
          <p:nvPr/>
        </p:nvSpPr>
        <p:spPr>
          <a:xfrm>
            <a:off x="1703296" y="1974014"/>
            <a:ext cx="43658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i="1" dirty="0">
                <a:solidFill>
                  <a:srgbClr val="002060"/>
                </a:solidFill>
                <a:latin typeface="Aptos Display" panose="020B0004020202020204" pitchFamily="34" charset="0"/>
              </a:rPr>
              <a:t>Maria Cecilia Hospital (RA)</a:t>
            </a:r>
          </a:p>
          <a:p>
            <a:r>
              <a:rPr lang="it-IT" i="1" dirty="0">
                <a:solidFill>
                  <a:srgbClr val="002060"/>
                </a:solidFill>
                <a:latin typeface="Aptos Display" panose="020B0004020202020204" pitchFamily="34" charset="0"/>
              </a:rPr>
              <a:t>San Pier Damiano Hospital (RA)</a:t>
            </a:r>
          </a:p>
        </p:txBody>
      </p:sp>
      <p:pic>
        <p:nvPicPr>
          <p:cNvPr id="10" name="Immagine 9">
            <a:extLst>
              <a:ext uri="{FF2B5EF4-FFF2-40B4-BE49-F238E27FC236}">
                <a16:creationId xmlns:a16="http://schemas.microsoft.com/office/drawing/2014/main" id="{F0A295C0-8B11-15A0-E80F-F4BE362C0CA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7659" y="1464859"/>
            <a:ext cx="982898" cy="13178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8025A0D7-28F0-3205-568C-93F2633475F3}"/>
              </a:ext>
            </a:extLst>
          </p:cNvPr>
          <p:cNvSpPr txBox="1"/>
          <p:nvPr/>
        </p:nvSpPr>
        <p:spPr>
          <a:xfrm>
            <a:off x="6814787" y="1604682"/>
            <a:ext cx="43658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>
                <a:solidFill>
                  <a:srgbClr val="002060"/>
                </a:solidFill>
                <a:latin typeface="Aptos Display" panose="020B0004020202020204" pitchFamily="34" charset="0"/>
              </a:rPr>
              <a:t>n. 107 pazienti consecutivi</a:t>
            </a:r>
          </a:p>
        </p:txBody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F7D786EF-6974-A8D7-B3F4-B5DF5C6D57E7}"/>
              </a:ext>
            </a:extLst>
          </p:cNvPr>
          <p:cNvSpPr txBox="1"/>
          <p:nvPr/>
        </p:nvSpPr>
        <p:spPr>
          <a:xfrm>
            <a:off x="6814787" y="1974013"/>
            <a:ext cx="49126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>
                <a:solidFill>
                  <a:srgbClr val="002060"/>
                </a:solidFill>
                <a:latin typeface="Aptos Display" panose="020B0004020202020204" pitchFamily="34" charset="0"/>
              </a:rPr>
              <a:t>sottoposti a Sleeve </a:t>
            </a:r>
            <a:r>
              <a:rPr lang="it-IT" dirty="0" err="1">
                <a:solidFill>
                  <a:srgbClr val="002060"/>
                </a:solidFill>
                <a:latin typeface="Aptos Display" panose="020B0004020202020204" pitchFamily="34" charset="0"/>
              </a:rPr>
              <a:t>Gastrectomy</a:t>
            </a:r>
            <a:r>
              <a:rPr lang="it-IT" dirty="0">
                <a:solidFill>
                  <a:srgbClr val="002060"/>
                </a:solidFill>
                <a:latin typeface="Aptos Display" panose="020B0004020202020204" pitchFamily="34" charset="0"/>
              </a:rPr>
              <a:t> con EnDrive Zero tra Marzo e Luglio 2026</a:t>
            </a:r>
          </a:p>
        </p:txBody>
      </p:sp>
      <p:pic>
        <p:nvPicPr>
          <p:cNvPr id="28" name="Immagine 27">
            <a:extLst>
              <a:ext uri="{FF2B5EF4-FFF2-40B4-BE49-F238E27FC236}">
                <a16:creationId xmlns:a16="http://schemas.microsoft.com/office/drawing/2014/main" id="{F293B0A4-8711-08FB-A973-8543B0132E9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71116" y="4047565"/>
            <a:ext cx="2810435" cy="2810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607732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324B7B-BD9B-677C-D75D-5EAF13E442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366FE0FA-FE21-0B90-39EB-FB1E219B1BCE}"/>
              </a:ext>
            </a:extLst>
          </p:cNvPr>
          <p:cNvSpPr txBox="1"/>
          <p:nvPr/>
        </p:nvSpPr>
        <p:spPr>
          <a:xfrm>
            <a:off x="0" y="184419"/>
            <a:ext cx="12192000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3000" b="1" spc="-50" dirty="0">
                <a:solidFill>
                  <a:srgbClr val="374D81"/>
                </a:solidFill>
                <a:ea typeface="+mj-ea"/>
                <a:cs typeface="+mj-cs"/>
              </a:rPr>
              <a:t>Disegno dello studio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6D819F54-0DF5-DE37-0107-90B98A404DB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449" t="24706" r="87620" b="56078"/>
          <a:stretch>
            <a:fillRect/>
          </a:stretch>
        </p:blipFill>
        <p:spPr>
          <a:xfrm>
            <a:off x="493061" y="1452284"/>
            <a:ext cx="1210235" cy="13178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CasellaDiTesto 5">
            <a:extLst>
              <a:ext uri="{FF2B5EF4-FFF2-40B4-BE49-F238E27FC236}">
                <a16:creationId xmlns:a16="http://schemas.microsoft.com/office/drawing/2014/main" id="{3330C732-5311-CD80-A80C-141C3875154D}"/>
              </a:ext>
            </a:extLst>
          </p:cNvPr>
          <p:cNvSpPr txBox="1"/>
          <p:nvPr/>
        </p:nvSpPr>
        <p:spPr>
          <a:xfrm>
            <a:off x="1703296" y="1604682"/>
            <a:ext cx="43658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>
                <a:solidFill>
                  <a:srgbClr val="002060"/>
                </a:solidFill>
                <a:latin typeface="Aptos Display" panose="020B0004020202020204" pitchFamily="34" charset="0"/>
              </a:rPr>
              <a:t>Studio osservazionale monocentrico</a:t>
            </a: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5DC643EA-CB65-694C-86C3-99D1DDF6C249}"/>
              </a:ext>
            </a:extLst>
          </p:cNvPr>
          <p:cNvSpPr txBox="1"/>
          <p:nvPr/>
        </p:nvSpPr>
        <p:spPr>
          <a:xfrm>
            <a:off x="1703296" y="1974014"/>
            <a:ext cx="43658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i="1" dirty="0">
                <a:solidFill>
                  <a:srgbClr val="002060"/>
                </a:solidFill>
                <a:latin typeface="Aptos Display" panose="020B0004020202020204" pitchFamily="34" charset="0"/>
              </a:rPr>
              <a:t>Maria Cecilia Hospital (RA)</a:t>
            </a:r>
          </a:p>
          <a:p>
            <a:r>
              <a:rPr lang="it-IT" i="1" dirty="0">
                <a:solidFill>
                  <a:srgbClr val="002060"/>
                </a:solidFill>
                <a:latin typeface="Aptos Display" panose="020B0004020202020204" pitchFamily="34" charset="0"/>
              </a:rPr>
              <a:t>San Pier Damiano Hospital (RA)</a:t>
            </a:r>
          </a:p>
        </p:txBody>
      </p:sp>
      <p:pic>
        <p:nvPicPr>
          <p:cNvPr id="10" name="Immagine 9">
            <a:extLst>
              <a:ext uri="{FF2B5EF4-FFF2-40B4-BE49-F238E27FC236}">
                <a16:creationId xmlns:a16="http://schemas.microsoft.com/office/drawing/2014/main" id="{291A5612-8870-A761-D8E3-3BE22EF146F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7659" y="1464859"/>
            <a:ext cx="982898" cy="13178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F96C6B0F-0E22-09C6-03C1-40DB8F69F45C}"/>
              </a:ext>
            </a:extLst>
          </p:cNvPr>
          <p:cNvSpPr txBox="1"/>
          <p:nvPr/>
        </p:nvSpPr>
        <p:spPr>
          <a:xfrm>
            <a:off x="6814787" y="1604682"/>
            <a:ext cx="43658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>
                <a:solidFill>
                  <a:srgbClr val="002060"/>
                </a:solidFill>
                <a:latin typeface="Aptos Display" panose="020B0004020202020204" pitchFamily="34" charset="0"/>
              </a:rPr>
              <a:t>n. 107 pazienti consecutivi</a:t>
            </a:r>
          </a:p>
        </p:txBody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1547BC36-A111-DBA9-4DFF-A37018653067}"/>
              </a:ext>
            </a:extLst>
          </p:cNvPr>
          <p:cNvSpPr txBox="1"/>
          <p:nvPr/>
        </p:nvSpPr>
        <p:spPr>
          <a:xfrm>
            <a:off x="6814787" y="1974013"/>
            <a:ext cx="49126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>
                <a:solidFill>
                  <a:srgbClr val="002060"/>
                </a:solidFill>
                <a:latin typeface="Aptos Display" panose="020B0004020202020204" pitchFamily="34" charset="0"/>
              </a:rPr>
              <a:t>sottoposti a Sleeve </a:t>
            </a:r>
            <a:r>
              <a:rPr lang="it-IT" dirty="0" err="1">
                <a:solidFill>
                  <a:srgbClr val="002060"/>
                </a:solidFill>
                <a:latin typeface="Aptos Display" panose="020B0004020202020204" pitchFamily="34" charset="0"/>
              </a:rPr>
              <a:t>Gastrectomy</a:t>
            </a:r>
            <a:r>
              <a:rPr lang="it-IT" dirty="0">
                <a:solidFill>
                  <a:srgbClr val="002060"/>
                </a:solidFill>
                <a:latin typeface="Aptos Display" panose="020B0004020202020204" pitchFamily="34" charset="0"/>
              </a:rPr>
              <a:t> con EnDrive Zero tra Marzo e Luglio 2026</a:t>
            </a:r>
          </a:p>
        </p:txBody>
      </p:sp>
      <p:pic>
        <p:nvPicPr>
          <p:cNvPr id="28" name="Immagine 27">
            <a:extLst>
              <a:ext uri="{FF2B5EF4-FFF2-40B4-BE49-F238E27FC236}">
                <a16:creationId xmlns:a16="http://schemas.microsoft.com/office/drawing/2014/main" id="{8D9C6FF7-CA96-4DA8-E349-4EC87EC239F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71116" y="4047565"/>
            <a:ext cx="2810435" cy="2810435"/>
          </a:xfrm>
          <a:prstGeom prst="rect">
            <a:avLst/>
          </a:prstGeom>
        </p:spPr>
      </p:pic>
      <p:pic>
        <p:nvPicPr>
          <p:cNvPr id="3" name="Immagine 2">
            <a:extLst>
              <a:ext uri="{FF2B5EF4-FFF2-40B4-BE49-F238E27FC236}">
                <a16:creationId xmlns:a16="http://schemas.microsoft.com/office/drawing/2014/main" id="{002A34D6-7D01-5F13-BC1E-3763F625CA3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73758" y="3252407"/>
            <a:ext cx="1158340" cy="122692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CasellaDiTesto 8">
            <a:extLst>
              <a:ext uri="{FF2B5EF4-FFF2-40B4-BE49-F238E27FC236}">
                <a16:creationId xmlns:a16="http://schemas.microsoft.com/office/drawing/2014/main" id="{84CBF826-78A4-7994-005A-E8D740EED629}"/>
              </a:ext>
            </a:extLst>
          </p:cNvPr>
          <p:cNvSpPr txBox="1"/>
          <p:nvPr/>
        </p:nvSpPr>
        <p:spPr>
          <a:xfrm>
            <a:off x="3532098" y="3311872"/>
            <a:ext cx="43658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>
                <a:solidFill>
                  <a:srgbClr val="002060"/>
                </a:solidFill>
                <a:latin typeface="Aptos Display" panose="020B0004020202020204" pitchFamily="34" charset="0"/>
              </a:rPr>
              <a:t>Obiettivo </a:t>
            </a:r>
            <a:r>
              <a:rPr lang="it-IT" b="1" u="sng" dirty="0">
                <a:solidFill>
                  <a:srgbClr val="002060"/>
                </a:solidFill>
                <a:latin typeface="Aptos Display" panose="020B0004020202020204" pitchFamily="34" charset="0"/>
              </a:rPr>
              <a:t>primario</a:t>
            </a:r>
          </a:p>
        </p:txBody>
      </p:sp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69D65C06-F1C1-E794-CEC5-2EE7A963C988}"/>
              </a:ext>
            </a:extLst>
          </p:cNvPr>
          <p:cNvSpPr txBox="1"/>
          <p:nvPr/>
        </p:nvSpPr>
        <p:spPr>
          <a:xfrm>
            <a:off x="3532098" y="3681204"/>
            <a:ext cx="61318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>
                <a:solidFill>
                  <a:srgbClr val="002060"/>
                </a:solidFill>
                <a:latin typeface="Aptos Display" panose="020B0004020202020204" pitchFamily="34" charset="0"/>
              </a:rPr>
              <a:t>valutare la sicurezza peri-operatoria e la fattibilità tecnica di EnDrive Zero nella pratica clinica</a:t>
            </a:r>
          </a:p>
        </p:txBody>
      </p:sp>
    </p:spTree>
    <p:extLst>
      <p:ext uri="{BB962C8B-B14F-4D97-AF65-F5344CB8AC3E}">
        <p14:creationId xmlns:p14="http://schemas.microsoft.com/office/powerpoint/2010/main" val="285534680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819849-28AD-31F2-B7A2-AEB825BF1B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2C8E5852-740C-218F-4582-C91139B024D1}"/>
              </a:ext>
            </a:extLst>
          </p:cNvPr>
          <p:cNvSpPr txBox="1"/>
          <p:nvPr/>
        </p:nvSpPr>
        <p:spPr>
          <a:xfrm>
            <a:off x="0" y="184419"/>
            <a:ext cx="12192000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3000" b="1" spc="-50" dirty="0">
                <a:solidFill>
                  <a:srgbClr val="374D81"/>
                </a:solidFill>
                <a:ea typeface="+mj-ea"/>
                <a:cs typeface="+mj-cs"/>
              </a:rPr>
              <a:t>Disegno dello studio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5539FDA9-92EC-4051-421E-7EDF1E0AC92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449" t="24706" r="87620" b="56078"/>
          <a:stretch>
            <a:fillRect/>
          </a:stretch>
        </p:blipFill>
        <p:spPr>
          <a:xfrm>
            <a:off x="493061" y="1452284"/>
            <a:ext cx="1210235" cy="13178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CasellaDiTesto 5">
            <a:extLst>
              <a:ext uri="{FF2B5EF4-FFF2-40B4-BE49-F238E27FC236}">
                <a16:creationId xmlns:a16="http://schemas.microsoft.com/office/drawing/2014/main" id="{3A1B3991-FF4F-EBF7-B4BF-793D7A06ACEB}"/>
              </a:ext>
            </a:extLst>
          </p:cNvPr>
          <p:cNvSpPr txBox="1"/>
          <p:nvPr/>
        </p:nvSpPr>
        <p:spPr>
          <a:xfrm>
            <a:off x="1703296" y="1604682"/>
            <a:ext cx="43658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>
                <a:solidFill>
                  <a:srgbClr val="002060"/>
                </a:solidFill>
                <a:latin typeface="Aptos Display" panose="020B0004020202020204" pitchFamily="34" charset="0"/>
              </a:rPr>
              <a:t>Studio osservazionale monocentrico</a:t>
            </a: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61C63398-4BFD-A21F-6D24-42B6A4193556}"/>
              </a:ext>
            </a:extLst>
          </p:cNvPr>
          <p:cNvSpPr txBox="1"/>
          <p:nvPr/>
        </p:nvSpPr>
        <p:spPr>
          <a:xfrm>
            <a:off x="1703296" y="1974014"/>
            <a:ext cx="43658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i="1" dirty="0">
                <a:solidFill>
                  <a:srgbClr val="002060"/>
                </a:solidFill>
                <a:latin typeface="Aptos Display" panose="020B0004020202020204" pitchFamily="34" charset="0"/>
              </a:rPr>
              <a:t>Maria Cecilia Hospital (RA)</a:t>
            </a:r>
          </a:p>
          <a:p>
            <a:r>
              <a:rPr lang="it-IT" i="1" dirty="0">
                <a:solidFill>
                  <a:srgbClr val="002060"/>
                </a:solidFill>
                <a:latin typeface="Aptos Display" panose="020B0004020202020204" pitchFamily="34" charset="0"/>
              </a:rPr>
              <a:t>San Pier Damiano Hospital (RA)</a:t>
            </a:r>
          </a:p>
        </p:txBody>
      </p:sp>
      <p:pic>
        <p:nvPicPr>
          <p:cNvPr id="10" name="Immagine 9">
            <a:extLst>
              <a:ext uri="{FF2B5EF4-FFF2-40B4-BE49-F238E27FC236}">
                <a16:creationId xmlns:a16="http://schemas.microsoft.com/office/drawing/2014/main" id="{EF231F7F-4AB6-6E57-D4A1-AE4505EE6DB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7659" y="1464859"/>
            <a:ext cx="982898" cy="13178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F9DF1F23-96A1-3D96-20E3-4529274D7945}"/>
              </a:ext>
            </a:extLst>
          </p:cNvPr>
          <p:cNvSpPr txBox="1"/>
          <p:nvPr/>
        </p:nvSpPr>
        <p:spPr>
          <a:xfrm>
            <a:off x="6814787" y="1604682"/>
            <a:ext cx="43658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>
                <a:solidFill>
                  <a:srgbClr val="002060"/>
                </a:solidFill>
                <a:latin typeface="Aptos Display" panose="020B0004020202020204" pitchFamily="34" charset="0"/>
              </a:rPr>
              <a:t>n. 107 pazienti consecutivi</a:t>
            </a:r>
          </a:p>
        </p:txBody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D9D77418-496A-B8E1-0D71-EEC60B9B1544}"/>
              </a:ext>
            </a:extLst>
          </p:cNvPr>
          <p:cNvSpPr txBox="1"/>
          <p:nvPr/>
        </p:nvSpPr>
        <p:spPr>
          <a:xfrm>
            <a:off x="6814787" y="1974013"/>
            <a:ext cx="49126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>
                <a:solidFill>
                  <a:srgbClr val="002060"/>
                </a:solidFill>
                <a:latin typeface="Aptos Display" panose="020B0004020202020204" pitchFamily="34" charset="0"/>
              </a:rPr>
              <a:t>sottoposti a Sleeve </a:t>
            </a:r>
            <a:r>
              <a:rPr lang="it-IT" dirty="0" err="1">
                <a:solidFill>
                  <a:srgbClr val="002060"/>
                </a:solidFill>
                <a:latin typeface="Aptos Display" panose="020B0004020202020204" pitchFamily="34" charset="0"/>
              </a:rPr>
              <a:t>Gastrectomy</a:t>
            </a:r>
            <a:r>
              <a:rPr lang="it-IT" dirty="0">
                <a:solidFill>
                  <a:srgbClr val="002060"/>
                </a:solidFill>
                <a:latin typeface="Aptos Display" panose="020B0004020202020204" pitchFamily="34" charset="0"/>
              </a:rPr>
              <a:t> con EnDrive Zero tra Marzo e Luglio 2026</a:t>
            </a:r>
          </a:p>
        </p:txBody>
      </p:sp>
      <p:pic>
        <p:nvPicPr>
          <p:cNvPr id="28" name="Immagine 27">
            <a:extLst>
              <a:ext uri="{FF2B5EF4-FFF2-40B4-BE49-F238E27FC236}">
                <a16:creationId xmlns:a16="http://schemas.microsoft.com/office/drawing/2014/main" id="{60342057-AE95-CF29-7977-7227664DF7A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71116" y="4047565"/>
            <a:ext cx="2810435" cy="2810435"/>
          </a:xfrm>
          <a:prstGeom prst="rect">
            <a:avLst/>
          </a:prstGeom>
        </p:spPr>
      </p:pic>
      <p:pic>
        <p:nvPicPr>
          <p:cNvPr id="3" name="Immagine 2">
            <a:extLst>
              <a:ext uri="{FF2B5EF4-FFF2-40B4-BE49-F238E27FC236}">
                <a16:creationId xmlns:a16="http://schemas.microsoft.com/office/drawing/2014/main" id="{9FA27F53-4B38-1439-56CB-3FD466152D6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73758" y="3252407"/>
            <a:ext cx="1158340" cy="122692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CasellaDiTesto 8">
            <a:extLst>
              <a:ext uri="{FF2B5EF4-FFF2-40B4-BE49-F238E27FC236}">
                <a16:creationId xmlns:a16="http://schemas.microsoft.com/office/drawing/2014/main" id="{AF25C430-E2F2-EDD2-002F-77CA85BBFDB6}"/>
              </a:ext>
            </a:extLst>
          </p:cNvPr>
          <p:cNvSpPr txBox="1"/>
          <p:nvPr/>
        </p:nvSpPr>
        <p:spPr>
          <a:xfrm>
            <a:off x="3532098" y="3311872"/>
            <a:ext cx="43658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>
                <a:solidFill>
                  <a:srgbClr val="002060"/>
                </a:solidFill>
                <a:latin typeface="Aptos Display" panose="020B0004020202020204" pitchFamily="34" charset="0"/>
              </a:rPr>
              <a:t>Obiettivo </a:t>
            </a:r>
            <a:r>
              <a:rPr lang="it-IT" b="1" u="sng" dirty="0">
                <a:solidFill>
                  <a:srgbClr val="002060"/>
                </a:solidFill>
                <a:latin typeface="Aptos Display" panose="020B0004020202020204" pitchFamily="34" charset="0"/>
              </a:rPr>
              <a:t>primario</a:t>
            </a:r>
          </a:p>
        </p:txBody>
      </p:sp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09671F7E-8825-9880-63F8-D04233837CF7}"/>
              </a:ext>
            </a:extLst>
          </p:cNvPr>
          <p:cNvSpPr txBox="1"/>
          <p:nvPr/>
        </p:nvSpPr>
        <p:spPr>
          <a:xfrm>
            <a:off x="3532098" y="3681204"/>
            <a:ext cx="61318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>
                <a:solidFill>
                  <a:srgbClr val="002060"/>
                </a:solidFill>
                <a:latin typeface="Aptos Display" panose="020B0004020202020204" pitchFamily="34" charset="0"/>
              </a:rPr>
              <a:t>valutare la sicurezza peri-operatoria e la fattibilità tecnica di EnDrive Zero nella pratica clinica</a:t>
            </a:r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3BA08642-A055-229F-065A-FA6653D1058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3061" y="5258461"/>
            <a:ext cx="1453155" cy="9926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" name="Immagine 14">
            <a:extLst>
              <a:ext uri="{FF2B5EF4-FFF2-40B4-BE49-F238E27FC236}">
                <a16:creationId xmlns:a16="http://schemas.microsoft.com/office/drawing/2014/main" id="{A533A404-1840-F520-B661-DE1BFAC706F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802781" y="6081980"/>
            <a:ext cx="5578323" cy="198137"/>
          </a:xfrm>
          <a:prstGeom prst="rect">
            <a:avLst/>
          </a:prstGeom>
        </p:spPr>
      </p:pic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D15CE022-BD54-2C4C-EDF0-753CEC186EFB}"/>
              </a:ext>
            </a:extLst>
          </p:cNvPr>
          <p:cNvSpPr txBox="1"/>
          <p:nvPr/>
        </p:nvSpPr>
        <p:spPr>
          <a:xfrm>
            <a:off x="1703296" y="5419431"/>
            <a:ext cx="98073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>
                <a:solidFill>
                  <a:srgbClr val="002060"/>
                </a:solidFill>
                <a:latin typeface="Aptos Display" panose="020B0004020202020204" pitchFamily="34" charset="0"/>
              </a:rPr>
              <a:t>Analisi descrittiva</a:t>
            </a:r>
          </a:p>
          <a:p>
            <a:r>
              <a:rPr lang="it-IT" b="1" dirty="0">
                <a:solidFill>
                  <a:srgbClr val="002060"/>
                </a:solidFill>
                <a:latin typeface="Aptos Display" panose="020B0004020202020204" pitchFamily="34" charset="0"/>
              </a:rPr>
              <a:t>Confronto intra-paziente tra </a:t>
            </a:r>
            <a:r>
              <a:rPr lang="it-IT" b="1" dirty="0" err="1">
                <a:solidFill>
                  <a:srgbClr val="002060"/>
                </a:solidFill>
                <a:latin typeface="Aptos Display" panose="020B0004020202020204" pitchFamily="34" charset="0"/>
              </a:rPr>
              <a:t>pre</a:t>
            </a:r>
            <a:r>
              <a:rPr lang="it-IT" b="1" dirty="0">
                <a:solidFill>
                  <a:srgbClr val="002060"/>
                </a:solidFill>
                <a:latin typeface="Aptos Display" panose="020B0004020202020204" pitchFamily="34" charset="0"/>
              </a:rPr>
              <a:t> e post-operatorio</a:t>
            </a:r>
          </a:p>
        </p:txBody>
      </p:sp>
    </p:spTree>
    <p:extLst>
      <p:ext uri="{BB962C8B-B14F-4D97-AF65-F5344CB8AC3E}">
        <p14:creationId xmlns:p14="http://schemas.microsoft.com/office/powerpoint/2010/main" val="108116288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8F0146-D0B6-DD69-2587-BE0CDE87A4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5706AAEA-D3F9-0063-AAB2-BBB7FB80A75D}"/>
              </a:ext>
            </a:extLst>
          </p:cNvPr>
          <p:cNvSpPr txBox="1"/>
          <p:nvPr/>
        </p:nvSpPr>
        <p:spPr>
          <a:xfrm>
            <a:off x="0" y="184419"/>
            <a:ext cx="12192000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3000" b="1" spc="-50" dirty="0">
                <a:solidFill>
                  <a:srgbClr val="374D81"/>
                </a:solidFill>
                <a:ea typeface="+mj-ea"/>
                <a:cs typeface="+mj-cs"/>
              </a:rPr>
              <a:t>Caratteristiche di popolazione</a:t>
            </a: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76377758-F6F8-0133-EAF2-3DDC82CC171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4100" b="6820"/>
          <a:stretch>
            <a:fillRect/>
          </a:stretch>
        </p:blipFill>
        <p:spPr>
          <a:xfrm>
            <a:off x="952500" y="966952"/>
            <a:ext cx="10287000" cy="5423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017542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D58ADA-A065-F179-60B6-2296BA3AAE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448D7B67-7CE9-64BA-D500-949B7121346E}"/>
              </a:ext>
            </a:extLst>
          </p:cNvPr>
          <p:cNvSpPr txBox="1"/>
          <p:nvPr/>
        </p:nvSpPr>
        <p:spPr>
          <a:xfrm>
            <a:off x="0" y="184419"/>
            <a:ext cx="12192000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3000" b="1" spc="-50" dirty="0">
                <a:solidFill>
                  <a:srgbClr val="374D81"/>
                </a:solidFill>
                <a:ea typeface="+mj-ea"/>
                <a:cs typeface="+mj-cs"/>
              </a:rPr>
              <a:t>Risultati – Sicurezza peri-operatoria </a:t>
            </a: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EDD6AF29-8EB3-F5B8-D37B-92BD10A69EAC}"/>
              </a:ext>
            </a:extLst>
          </p:cNvPr>
          <p:cNvSpPr txBox="1"/>
          <p:nvPr/>
        </p:nvSpPr>
        <p:spPr>
          <a:xfrm>
            <a:off x="295834" y="1137457"/>
            <a:ext cx="56656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>
                <a:solidFill>
                  <a:srgbClr val="163A68"/>
                </a:solidFill>
                <a:latin typeface="Aptos Display" panose="020B0004020202020204" pitchFamily="34" charset="0"/>
              </a:rPr>
              <a:t>Complicanze post-operatorie precoci (entro 30 giorni)</a:t>
            </a:r>
          </a:p>
        </p:txBody>
      </p:sp>
      <p:pic>
        <p:nvPicPr>
          <p:cNvPr id="4" name="Immagine 3" descr="Blood symbol Vectors - Download Free High-Quality Vectors | Magnific  (formerly Freepik)">
            <a:extLst>
              <a:ext uri="{FF2B5EF4-FFF2-40B4-BE49-F238E27FC236}">
                <a16:creationId xmlns:a16="http://schemas.microsoft.com/office/drawing/2014/main" id="{063A1BB2-D8A5-7E91-36DC-86707357BF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3452" y="1812777"/>
            <a:ext cx="792255" cy="792255"/>
          </a:xfrm>
          <a:prstGeom prst="rect">
            <a:avLst/>
          </a:prstGeom>
        </p:spPr>
      </p:pic>
      <p:sp>
        <p:nvSpPr>
          <p:cNvPr id="7" name="CasellaDiTesto 6">
            <a:extLst>
              <a:ext uri="{FF2B5EF4-FFF2-40B4-BE49-F238E27FC236}">
                <a16:creationId xmlns:a16="http://schemas.microsoft.com/office/drawing/2014/main" id="{C2DE121E-C636-98BF-B14A-C4F900408054}"/>
              </a:ext>
            </a:extLst>
          </p:cNvPr>
          <p:cNvSpPr txBox="1"/>
          <p:nvPr/>
        </p:nvSpPr>
        <p:spPr>
          <a:xfrm>
            <a:off x="1312954" y="1885738"/>
            <a:ext cx="43527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>
                <a:solidFill>
                  <a:srgbClr val="163A68"/>
                </a:solidFill>
                <a:latin typeface="Aptos Display" panose="020B0004020202020204" pitchFamily="34" charset="0"/>
              </a:rPr>
              <a:t>n. 2 </a:t>
            </a:r>
            <a:r>
              <a:rPr lang="it-IT" dirty="0">
                <a:solidFill>
                  <a:srgbClr val="163A68"/>
                </a:solidFill>
                <a:latin typeface="Aptos Display" panose="020B0004020202020204" pitchFamily="34" charset="0"/>
              </a:rPr>
              <a:t>casi di emorragia post-operatoria su 107 procedure (1.9%)</a:t>
            </a: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80A0479B-5502-64CF-A3A7-C785F0F27591}"/>
              </a:ext>
            </a:extLst>
          </p:cNvPr>
          <p:cNvSpPr txBox="1"/>
          <p:nvPr/>
        </p:nvSpPr>
        <p:spPr>
          <a:xfrm>
            <a:off x="1468750" y="3660991"/>
            <a:ext cx="44513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>
                <a:solidFill>
                  <a:srgbClr val="163A68"/>
                </a:solidFill>
                <a:latin typeface="Aptos Display" panose="020B0004020202020204" pitchFamily="34" charset="0"/>
              </a:rPr>
              <a:t>nessun caso di fistola gastrica precoce (0%)</a:t>
            </a:r>
            <a:endParaRPr lang="it-IT" dirty="0">
              <a:solidFill>
                <a:srgbClr val="163A68"/>
              </a:solidFill>
              <a:latin typeface="Aptos Display" panose="020B0004020202020204" pitchFamily="34" charset="0"/>
            </a:endParaRP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A0767E6D-00BB-7170-A141-1F10A9EF8BE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5834" y="3267032"/>
            <a:ext cx="1291413" cy="129141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CasellaDiTesto 7">
            <a:extLst>
              <a:ext uri="{FF2B5EF4-FFF2-40B4-BE49-F238E27FC236}">
                <a16:creationId xmlns:a16="http://schemas.microsoft.com/office/drawing/2014/main" id="{70932222-4C61-AF07-5FD4-A76F6DA97B01}"/>
              </a:ext>
            </a:extLst>
          </p:cNvPr>
          <p:cNvSpPr txBox="1"/>
          <p:nvPr/>
        </p:nvSpPr>
        <p:spPr>
          <a:xfrm>
            <a:off x="1423508" y="5530004"/>
            <a:ext cx="4403552" cy="6568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>
                <a:solidFill>
                  <a:srgbClr val="163A68"/>
                </a:solidFill>
                <a:latin typeface="Aptos Display" panose="020B0004020202020204" pitchFamily="34" charset="0"/>
              </a:rPr>
              <a:t>nessun caso di riammissione ospedaliera entro i 30 giorni</a:t>
            </a:r>
          </a:p>
        </p:txBody>
      </p:sp>
      <p:pic>
        <p:nvPicPr>
          <p:cNvPr id="11" name="Immagine 10">
            <a:extLst>
              <a:ext uri="{FF2B5EF4-FFF2-40B4-BE49-F238E27FC236}">
                <a16:creationId xmlns:a16="http://schemas.microsoft.com/office/drawing/2014/main" id="{6D627689-BB5C-A0EA-6C05-1654C4240B1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5834" y="5289464"/>
            <a:ext cx="1264024" cy="1053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826537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DAFA69-190E-475C-A378-2A29213737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CE9AF2B1-3C96-B695-E023-013D944930D4}"/>
              </a:ext>
            </a:extLst>
          </p:cNvPr>
          <p:cNvSpPr txBox="1"/>
          <p:nvPr/>
        </p:nvSpPr>
        <p:spPr>
          <a:xfrm>
            <a:off x="0" y="184419"/>
            <a:ext cx="12192000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3000" b="1" spc="-50" dirty="0">
                <a:solidFill>
                  <a:srgbClr val="374D81"/>
                </a:solidFill>
                <a:ea typeface="+mj-ea"/>
                <a:cs typeface="+mj-cs"/>
              </a:rPr>
              <a:t>Risultati – Sicurezza peri-operatoria </a:t>
            </a: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0CE5730E-B41F-F67C-49DC-93FAC2B0A65D}"/>
              </a:ext>
            </a:extLst>
          </p:cNvPr>
          <p:cNvSpPr txBox="1"/>
          <p:nvPr/>
        </p:nvSpPr>
        <p:spPr>
          <a:xfrm>
            <a:off x="295834" y="1137457"/>
            <a:ext cx="56656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>
                <a:solidFill>
                  <a:srgbClr val="163A68"/>
                </a:solidFill>
                <a:latin typeface="Aptos Display" panose="020B0004020202020204" pitchFamily="34" charset="0"/>
              </a:rPr>
              <a:t>Complicanze post-operatorie precoci (entro 30 giorni)</a:t>
            </a:r>
          </a:p>
        </p:txBody>
      </p:sp>
      <p:pic>
        <p:nvPicPr>
          <p:cNvPr id="4" name="Immagine 3" descr="Blood symbol Vectors - Download Free High-Quality Vectors | Magnific  (formerly Freepik)">
            <a:extLst>
              <a:ext uri="{FF2B5EF4-FFF2-40B4-BE49-F238E27FC236}">
                <a16:creationId xmlns:a16="http://schemas.microsoft.com/office/drawing/2014/main" id="{2330C849-E8D8-BA71-C9DA-FCF0D4355A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3452" y="1812777"/>
            <a:ext cx="792255" cy="792255"/>
          </a:xfrm>
          <a:prstGeom prst="rect">
            <a:avLst/>
          </a:prstGeom>
        </p:spPr>
      </p:pic>
      <p:sp>
        <p:nvSpPr>
          <p:cNvPr id="7" name="CasellaDiTesto 6">
            <a:extLst>
              <a:ext uri="{FF2B5EF4-FFF2-40B4-BE49-F238E27FC236}">
                <a16:creationId xmlns:a16="http://schemas.microsoft.com/office/drawing/2014/main" id="{0D0FF2E6-03C9-49E4-8FDC-18CE5BA3156A}"/>
              </a:ext>
            </a:extLst>
          </p:cNvPr>
          <p:cNvSpPr txBox="1"/>
          <p:nvPr/>
        </p:nvSpPr>
        <p:spPr>
          <a:xfrm>
            <a:off x="1312954" y="1885738"/>
            <a:ext cx="43527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>
                <a:solidFill>
                  <a:srgbClr val="163A68"/>
                </a:solidFill>
                <a:latin typeface="Aptos Display" panose="020B0004020202020204" pitchFamily="34" charset="0"/>
              </a:rPr>
              <a:t>n. 2 </a:t>
            </a:r>
            <a:r>
              <a:rPr lang="it-IT" dirty="0">
                <a:solidFill>
                  <a:srgbClr val="163A68"/>
                </a:solidFill>
                <a:latin typeface="Aptos Display" panose="020B0004020202020204" pitchFamily="34" charset="0"/>
              </a:rPr>
              <a:t>casi di emorragia post-operatoria su 107 procedure (1.9%)</a:t>
            </a: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EBD94DBC-2F46-F72F-4F50-D3597088D302}"/>
              </a:ext>
            </a:extLst>
          </p:cNvPr>
          <p:cNvSpPr txBox="1"/>
          <p:nvPr/>
        </p:nvSpPr>
        <p:spPr>
          <a:xfrm>
            <a:off x="1468750" y="3660991"/>
            <a:ext cx="44513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>
                <a:solidFill>
                  <a:srgbClr val="163A68"/>
                </a:solidFill>
                <a:latin typeface="Aptos Display" panose="020B0004020202020204" pitchFamily="34" charset="0"/>
              </a:rPr>
              <a:t>nessun caso di fistola gastrica precoce (0%)</a:t>
            </a:r>
            <a:endParaRPr lang="it-IT" dirty="0">
              <a:solidFill>
                <a:srgbClr val="163A68"/>
              </a:solidFill>
              <a:latin typeface="Aptos Display" panose="020B0004020202020204" pitchFamily="34" charset="0"/>
            </a:endParaRPr>
          </a:p>
        </p:txBody>
      </p:sp>
      <p:sp>
        <p:nvSpPr>
          <p:cNvPr id="26" name="CasellaDiTesto 25">
            <a:extLst>
              <a:ext uri="{FF2B5EF4-FFF2-40B4-BE49-F238E27FC236}">
                <a16:creationId xmlns:a16="http://schemas.microsoft.com/office/drawing/2014/main" id="{F6076BB7-0333-8026-F217-5ECB5513A112}"/>
              </a:ext>
            </a:extLst>
          </p:cNvPr>
          <p:cNvSpPr txBox="1"/>
          <p:nvPr/>
        </p:nvSpPr>
        <p:spPr>
          <a:xfrm>
            <a:off x="6230473" y="1141928"/>
            <a:ext cx="56656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="1" dirty="0">
                <a:solidFill>
                  <a:srgbClr val="163A68"/>
                </a:solidFill>
                <a:latin typeface="Aptos Display" panose="020B0004020202020204" pitchFamily="34" charset="0"/>
              </a:rPr>
              <a:t>Degenza post-operatoria</a:t>
            </a:r>
          </a:p>
        </p:txBody>
      </p:sp>
      <p:pic>
        <p:nvPicPr>
          <p:cNvPr id="27" name="Immagine 26" descr="11.200 illustrazioni stock e grafiche royalty-free su Letto Ospedale -  iStock">
            <a:extLst>
              <a:ext uri="{FF2B5EF4-FFF2-40B4-BE49-F238E27FC236}">
                <a16:creationId xmlns:a16="http://schemas.microsoft.com/office/drawing/2014/main" id="{93747182-EB97-A513-1821-152D41785FC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10255" b="12640"/>
          <a:stretch>
            <a:fillRect/>
          </a:stretch>
        </p:blipFill>
        <p:spPr>
          <a:xfrm>
            <a:off x="6230473" y="1727505"/>
            <a:ext cx="1539739" cy="806995"/>
          </a:xfrm>
          <a:prstGeom prst="rect">
            <a:avLst/>
          </a:prstGeom>
        </p:spPr>
      </p:pic>
      <p:sp>
        <p:nvSpPr>
          <p:cNvPr id="28" name="CasellaDiTesto 27">
            <a:extLst>
              <a:ext uri="{FF2B5EF4-FFF2-40B4-BE49-F238E27FC236}">
                <a16:creationId xmlns:a16="http://schemas.microsoft.com/office/drawing/2014/main" id="{ECEF7BA9-E2AA-5DCA-B2BA-8F3D1978A279}"/>
              </a:ext>
            </a:extLst>
          </p:cNvPr>
          <p:cNvSpPr txBox="1"/>
          <p:nvPr/>
        </p:nvSpPr>
        <p:spPr>
          <a:xfrm>
            <a:off x="7459598" y="1855600"/>
            <a:ext cx="39635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>
                <a:solidFill>
                  <a:srgbClr val="163A68"/>
                </a:solidFill>
                <a:latin typeface="Aptos Display" panose="020B0004020202020204" pitchFamily="34" charset="0"/>
              </a:rPr>
              <a:t>85/107 dimessi in II GPO (80%)</a:t>
            </a:r>
          </a:p>
          <a:p>
            <a:r>
              <a:rPr lang="it-IT" dirty="0">
                <a:solidFill>
                  <a:srgbClr val="163A68"/>
                </a:solidFill>
                <a:latin typeface="Aptos Display" panose="020B0004020202020204" pitchFamily="34" charset="0"/>
              </a:rPr>
              <a:t>100/107 dimessi entro la III GPO (93,5%)</a:t>
            </a:r>
          </a:p>
        </p:txBody>
      </p:sp>
      <p:sp>
        <p:nvSpPr>
          <p:cNvPr id="29" name="CasellaDiTesto 28">
            <a:extLst>
              <a:ext uri="{FF2B5EF4-FFF2-40B4-BE49-F238E27FC236}">
                <a16:creationId xmlns:a16="http://schemas.microsoft.com/office/drawing/2014/main" id="{619589B5-F870-5B04-3D76-73E58C72E6F7}"/>
              </a:ext>
            </a:extLst>
          </p:cNvPr>
          <p:cNvSpPr txBox="1"/>
          <p:nvPr/>
        </p:nvSpPr>
        <p:spPr>
          <a:xfrm>
            <a:off x="7609608" y="3291659"/>
            <a:ext cx="45002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>
                <a:solidFill>
                  <a:srgbClr val="163A68"/>
                </a:solidFill>
                <a:latin typeface="Aptos Display" panose="020B0004020202020204" pitchFamily="34" charset="0"/>
              </a:rPr>
              <a:t>Buon controllo del dolore post-operatorio</a:t>
            </a:r>
          </a:p>
        </p:txBody>
      </p:sp>
      <p:pic>
        <p:nvPicPr>
          <p:cNvPr id="30" name="Immagine 29">
            <a:extLst>
              <a:ext uri="{FF2B5EF4-FFF2-40B4-BE49-F238E27FC236}">
                <a16:creationId xmlns:a16="http://schemas.microsoft.com/office/drawing/2014/main" id="{F3C42675-82A3-3A4F-7D12-7A7247A7D8D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>
            <a:off x="6441804" y="3448747"/>
            <a:ext cx="1117075" cy="938168"/>
          </a:xfrm>
          <a:prstGeom prst="rect">
            <a:avLst/>
          </a:prstGeom>
        </p:spPr>
      </p:pic>
      <p:grpSp>
        <p:nvGrpSpPr>
          <p:cNvPr id="31" name="Gruppo 30">
            <a:extLst>
              <a:ext uri="{FF2B5EF4-FFF2-40B4-BE49-F238E27FC236}">
                <a16:creationId xmlns:a16="http://schemas.microsoft.com/office/drawing/2014/main" id="{37A6D646-02C8-6F8E-9E14-F653C8D1D3A6}"/>
              </a:ext>
            </a:extLst>
          </p:cNvPr>
          <p:cNvGrpSpPr/>
          <p:nvPr/>
        </p:nvGrpSpPr>
        <p:grpSpPr>
          <a:xfrm>
            <a:off x="7932772" y="3676553"/>
            <a:ext cx="1368694" cy="1245188"/>
            <a:chOff x="7793235" y="4747737"/>
            <a:chExt cx="1368694" cy="1245188"/>
          </a:xfrm>
        </p:grpSpPr>
        <p:sp>
          <p:nvSpPr>
            <p:cNvPr id="32" name="Connettore 31">
              <a:extLst>
                <a:ext uri="{FF2B5EF4-FFF2-40B4-BE49-F238E27FC236}">
                  <a16:creationId xmlns:a16="http://schemas.microsoft.com/office/drawing/2014/main" id="{8FE831BE-8F3A-D761-97E9-0A57CA6E6743}"/>
                </a:ext>
              </a:extLst>
            </p:cNvPr>
            <p:cNvSpPr/>
            <p:nvPr/>
          </p:nvSpPr>
          <p:spPr>
            <a:xfrm>
              <a:off x="7793235" y="4747737"/>
              <a:ext cx="1368694" cy="1245188"/>
            </a:xfrm>
            <a:prstGeom prst="flowChartConnector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33" name="CasellaDiTesto 32">
              <a:extLst>
                <a:ext uri="{FF2B5EF4-FFF2-40B4-BE49-F238E27FC236}">
                  <a16:creationId xmlns:a16="http://schemas.microsoft.com/office/drawing/2014/main" id="{F621B386-0E61-0036-8ED2-C4D15ABA5027}"/>
                </a:ext>
              </a:extLst>
            </p:cNvPr>
            <p:cNvSpPr txBox="1"/>
            <p:nvPr/>
          </p:nvSpPr>
          <p:spPr>
            <a:xfrm>
              <a:off x="7966594" y="5031777"/>
              <a:ext cx="1021976" cy="6771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2000" b="1" dirty="0">
                  <a:solidFill>
                    <a:srgbClr val="163A68"/>
                  </a:solidFill>
                  <a:latin typeface="Aptos Display" panose="020B0004020202020204" pitchFamily="34" charset="0"/>
                </a:rPr>
                <a:t>85/107</a:t>
              </a:r>
            </a:p>
            <a:p>
              <a:r>
                <a:rPr lang="it-IT" dirty="0">
                  <a:solidFill>
                    <a:srgbClr val="002060"/>
                  </a:solidFill>
                  <a:latin typeface="Aptos Display" panose="020B0004020202020204" pitchFamily="34" charset="0"/>
                </a:rPr>
                <a:t>(79,4%)</a:t>
              </a:r>
            </a:p>
          </p:txBody>
        </p:sp>
      </p:grpSp>
      <p:sp>
        <p:nvSpPr>
          <p:cNvPr id="34" name="CasellaDiTesto 33">
            <a:extLst>
              <a:ext uri="{FF2B5EF4-FFF2-40B4-BE49-F238E27FC236}">
                <a16:creationId xmlns:a16="http://schemas.microsoft.com/office/drawing/2014/main" id="{6B71820A-DFE6-7631-E7CB-F2890845133D}"/>
              </a:ext>
            </a:extLst>
          </p:cNvPr>
          <p:cNvSpPr txBox="1"/>
          <p:nvPr/>
        </p:nvSpPr>
        <p:spPr>
          <a:xfrm>
            <a:off x="9441354" y="3949166"/>
            <a:ext cx="1676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rtl="0">
              <a:defRPr lang="it-it"/>
            </a:defPPr>
            <a:lvl1pPr>
              <a:defRPr/>
            </a:lvl1pPr>
          </a:lstStyle>
          <a:p>
            <a:r>
              <a:rPr lang="it-IT" dirty="0">
                <a:solidFill>
                  <a:srgbClr val="163A68"/>
                </a:solidFill>
                <a:latin typeface="Aptos Display" panose="020B0004020202020204" pitchFamily="34" charset="0"/>
              </a:rPr>
              <a:t>Scala NRS &lt; 5</a:t>
            </a:r>
          </a:p>
          <a:p>
            <a:r>
              <a:rPr lang="it-IT" dirty="0">
                <a:solidFill>
                  <a:srgbClr val="163A68"/>
                </a:solidFill>
                <a:latin typeface="Aptos Display" panose="020B0004020202020204" pitchFamily="34" charset="0"/>
              </a:rPr>
              <a:t>(dolore lieve)</a:t>
            </a: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8DA3FFE0-EBDD-A9DB-E488-FED6C2E9CFA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5834" y="3267032"/>
            <a:ext cx="1291413" cy="129141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CasellaDiTesto 7">
            <a:extLst>
              <a:ext uri="{FF2B5EF4-FFF2-40B4-BE49-F238E27FC236}">
                <a16:creationId xmlns:a16="http://schemas.microsoft.com/office/drawing/2014/main" id="{8348F823-BED5-AFA6-24FD-7D3D531829FA}"/>
              </a:ext>
            </a:extLst>
          </p:cNvPr>
          <p:cNvSpPr txBox="1"/>
          <p:nvPr/>
        </p:nvSpPr>
        <p:spPr>
          <a:xfrm>
            <a:off x="1423508" y="5530004"/>
            <a:ext cx="4403552" cy="6568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>
                <a:solidFill>
                  <a:srgbClr val="163A68"/>
                </a:solidFill>
                <a:latin typeface="Aptos Display" panose="020B0004020202020204" pitchFamily="34" charset="0"/>
              </a:rPr>
              <a:t>nessun caso di riammissione ospedaliera entro i 30 giorni</a:t>
            </a:r>
          </a:p>
        </p:txBody>
      </p:sp>
      <p:pic>
        <p:nvPicPr>
          <p:cNvPr id="11" name="Immagine 10">
            <a:extLst>
              <a:ext uri="{FF2B5EF4-FFF2-40B4-BE49-F238E27FC236}">
                <a16:creationId xmlns:a16="http://schemas.microsoft.com/office/drawing/2014/main" id="{1EC062E9-8F32-75AC-9997-A0A17F50F0A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95834" y="5289464"/>
            <a:ext cx="1264024" cy="1053353"/>
          </a:xfrm>
          <a:prstGeom prst="rect">
            <a:avLst/>
          </a:prstGeom>
        </p:spPr>
      </p:pic>
      <p:sp>
        <p:nvSpPr>
          <p:cNvPr id="9" name="CasellaDiTesto 8">
            <a:extLst>
              <a:ext uri="{FF2B5EF4-FFF2-40B4-BE49-F238E27FC236}">
                <a16:creationId xmlns:a16="http://schemas.microsoft.com/office/drawing/2014/main" id="{857CCFB3-A0F6-1388-DF20-0C97AC95BBFA}"/>
              </a:ext>
            </a:extLst>
          </p:cNvPr>
          <p:cNvSpPr txBox="1"/>
          <p:nvPr/>
        </p:nvSpPr>
        <p:spPr>
          <a:xfrm>
            <a:off x="7609608" y="5530004"/>
            <a:ext cx="4112836" cy="6568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>
                <a:solidFill>
                  <a:srgbClr val="163A68"/>
                </a:solidFill>
                <a:latin typeface="Aptos Display" panose="020B0004020202020204" pitchFamily="34" charset="0"/>
              </a:rPr>
              <a:t>temperatura corporea massima mediana di 36,5 °C, in assenza di episodi febbrili</a:t>
            </a:r>
          </a:p>
        </p:txBody>
      </p:sp>
      <p:pic>
        <p:nvPicPr>
          <p:cNvPr id="15" name="Immagine 14">
            <a:extLst>
              <a:ext uri="{FF2B5EF4-FFF2-40B4-BE49-F238E27FC236}">
                <a16:creationId xmlns:a16="http://schemas.microsoft.com/office/drawing/2014/main" id="{D2B3287A-CC46-32B7-8CEE-4C5BF0201CB6}"/>
              </a:ext>
            </a:extLst>
          </p:cNvPr>
          <p:cNvPicPr>
            <a:picLocks noChangeAspect="1"/>
          </p:cNvPicPr>
          <p:nvPr/>
        </p:nvPicPr>
        <p:blipFill>
          <a:blip r:embed="rId9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6782447" y="5442356"/>
            <a:ext cx="744452" cy="744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948762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050CBB-1D46-3CEC-B425-318CD032CC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C965DFA1-2F25-71FA-3CB4-A6E7053C31B2}"/>
              </a:ext>
            </a:extLst>
          </p:cNvPr>
          <p:cNvSpPr txBox="1"/>
          <p:nvPr/>
        </p:nvSpPr>
        <p:spPr>
          <a:xfrm>
            <a:off x="0" y="184419"/>
            <a:ext cx="12192000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3000" b="1" spc="-50" dirty="0">
                <a:solidFill>
                  <a:srgbClr val="374D81"/>
                </a:solidFill>
                <a:ea typeface="+mj-ea"/>
                <a:cs typeface="+mj-cs"/>
              </a:rPr>
              <a:t>Risultati – Sicurezza peri-operatoria </a:t>
            </a:r>
          </a:p>
        </p:txBody>
      </p:sp>
      <p:sp>
        <p:nvSpPr>
          <p:cNvPr id="26" name="CasellaDiTesto 25">
            <a:extLst>
              <a:ext uri="{FF2B5EF4-FFF2-40B4-BE49-F238E27FC236}">
                <a16:creationId xmlns:a16="http://schemas.microsoft.com/office/drawing/2014/main" id="{CD16C61D-C1CE-5227-E19D-185EA6BB1174}"/>
              </a:ext>
            </a:extLst>
          </p:cNvPr>
          <p:cNvSpPr txBox="1"/>
          <p:nvPr/>
        </p:nvSpPr>
        <p:spPr>
          <a:xfrm>
            <a:off x="0" y="1267617"/>
            <a:ext cx="1219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="1" dirty="0">
                <a:solidFill>
                  <a:srgbClr val="163A68"/>
                </a:solidFill>
                <a:latin typeface="Aptos Display" panose="020B0004020202020204" pitchFamily="34" charset="0"/>
              </a:rPr>
              <a:t>Andamento dei parametri ematochimici post-operatori</a:t>
            </a:r>
          </a:p>
        </p:txBody>
      </p:sp>
      <p:pic>
        <p:nvPicPr>
          <p:cNvPr id="11" name="Immagine 10">
            <a:extLst>
              <a:ext uri="{FF2B5EF4-FFF2-40B4-BE49-F238E27FC236}">
                <a16:creationId xmlns:a16="http://schemas.microsoft.com/office/drawing/2014/main" id="{6F63135D-5F71-080D-3559-C3FE66816B9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5098" b="31111"/>
          <a:stretch>
            <a:fillRect/>
          </a:stretch>
        </p:blipFill>
        <p:spPr>
          <a:xfrm>
            <a:off x="991736" y="2052917"/>
            <a:ext cx="10208527" cy="335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889309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450D73-4186-472E-6003-5228865DC3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D5D14B74-DD84-51BA-0803-0E17385780C3}"/>
              </a:ext>
            </a:extLst>
          </p:cNvPr>
          <p:cNvSpPr txBox="1"/>
          <p:nvPr/>
        </p:nvSpPr>
        <p:spPr>
          <a:xfrm>
            <a:off x="0" y="184419"/>
            <a:ext cx="12192000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3000" b="1" spc="-50" dirty="0">
                <a:solidFill>
                  <a:srgbClr val="374D81"/>
                </a:solidFill>
                <a:ea typeface="+mj-ea"/>
                <a:cs typeface="+mj-cs"/>
              </a:rPr>
              <a:t>Risultati – Fattibilità tecnica</a:t>
            </a: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8A154D96-2233-2C85-8C5F-3C9BE35CAD97}"/>
              </a:ext>
            </a:extLst>
          </p:cNvPr>
          <p:cNvSpPr txBox="1"/>
          <p:nvPr/>
        </p:nvSpPr>
        <p:spPr>
          <a:xfrm>
            <a:off x="1543722" y="1757241"/>
            <a:ext cx="50300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>
                <a:solidFill>
                  <a:srgbClr val="163A68"/>
                </a:solidFill>
                <a:latin typeface="Aptos Display" panose="020B0004020202020204" pitchFamily="34" charset="0"/>
              </a:rPr>
              <a:t>107/107</a:t>
            </a:r>
            <a:r>
              <a:rPr lang="it-IT" dirty="0">
                <a:solidFill>
                  <a:srgbClr val="163A68"/>
                </a:solidFill>
                <a:latin typeface="Aptos Display" panose="020B0004020202020204" pitchFamily="34" charset="0"/>
              </a:rPr>
              <a:t> interventi chirurgici eseguiti in laparoscopia</a:t>
            </a:r>
          </a:p>
        </p:txBody>
      </p:sp>
      <p:sp>
        <p:nvSpPr>
          <p:cNvPr id="4" name="Freccia a destra 3">
            <a:extLst>
              <a:ext uri="{FF2B5EF4-FFF2-40B4-BE49-F238E27FC236}">
                <a16:creationId xmlns:a16="http://schemas.microsoft.com/office/drawing/2014/main" id="{1A480055-4679-A075-E422-D32B9D068D14}"/>
              </a:ext>
            </a:extLst>
          </p:cNvPr>
          <p:cNvSpPr/>
          <p:nvPr/>
        </p:nvSpPr>
        <p:spPr>
          <a:xfrm>
            <a:off x="6573790" y="1816401"/>
            <a:ext cx="1228165" cy="251012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5D8BFE20-EC3A-B9F6-00F1-84726D6E193A}"/>
              </a:ext>
            </a:extLst>
          </p:cNvPr>
          <p:cNvSpPr txBox="1"/>
          <p:nvPr/>
        </p:nvSpPr>
        <p:spPr>
          <a:xfrm>
            <a:off x="7828414" y="1757241"/>
            <a:ext cx="26723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>
                <a:solidFill>
                  <a:srgbClr val="163A68"/>
                </a:solidFill>
                <a:latin typeface="Aptos Display" panose="020B0004020202020204" pitchFamily="34" charset="0"/>
              </a:rPr>
              <a:t>Tasso di conversione 0%</a:t>
            </a:r>
            <a:endParaRPr lang="it-IT" dirty="0">
              <a:solidFill>
                <a:srgbClr val="163A68"/>
              </a:solidFill>
              <a:latin typeface="Aptos Display" panose="020B0004020202020204" pitchFamily="34" charset="0"/>
            </a:endParaRPr>
          </a:p>
        </p:txBody>
      </p:sp>
      <p:sp>
        <p:nvSpPr>
          <p:cNvPr id="26" name="CasellaDiTesto 25">
            <a:extLst>
              <a:ext uri="{FF2B5EF4-FFF2-40B4-BE49-F238E27FC236}">
                <a16:creationId xmlns:a16="http://schemas.microsoft.com/office/drawing/2014/main" id="{BC2B2BAC-05E9-DE3D-8BE0-EA1490636718}"/>
              </a:ext>
            </a:extLst>
          </p:cNvPr>
          <p:cNvSpPr txBox="1"/>
          <p:nvPr/>
        </p:nvSpPr>
        <p:spPr>
          <a:xfrm>
            <a:off x="1250112" y="4825077"/>
            <a:ext cx="53411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>
                <a:solidFill>
                  <a:srgbClr val="163A68"/>
                </a:solidFill>
                <a:latin typeface="Aptos Display" panose="020B0004020202020204" pitchFamily="34" charset="0"/>
              </a:rPr>
              <a:t>Durata dell’intervento chirurgico (espresso in minuti)</a:t>
            </a:r>
            <a:endParaRPr lang="it-IT" dirty="0">
              <a:solidFill>
                <a:srgbClr val="163A68"/>
              </a:solidFill>
              <a:latin typeface="Aptos Display" panose="020B0004020202020204" pitchFamily="34" charset="0"/>
            </a:endParaRPr>
          </a:p>
        </p:txBody>
      </p:sp>
      <p:sp>
        <p:nvSpPr>
          <p:cNvPr id="28" name="Rettangolo con angoli arrotondati 27">
            <a:extLst>
              <a:ext uri="{FF2B5EF4-FFF2-40B4-BE49-F238E27FC236}">
                <a16:creationId xmlns:a16="http://schemas.microsoft.com/office/drawing/2014/main" id="{D0FC68A7-3836-ECEB-AE33-2C806A1E5F50}"/>
              </a:ext>
            </a:extLst>
          </p:cNvPr>
          <p:cNvSpPr/>
          <p:nvPr/>
        </p:nvSpPr>
        <p:spPr>
          <a:xfrm>
            <a:off x="7954085" y="3871103"/>
            <a:ext cx="2174240" cy="1050052"/>
          </a:xfrm>
          <a:prstGeom prst="roundRect">
            <a:avLst/>
          </a:prstGeom>
          <a:solidFill>
            <a:srgbClr val="D6ECF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0" name="CasellaDiTesto 29">
            <a:extLst>
              <a:ext uri="{FF2B5EF4-FFF2-40B4-BE49-F238E27FC236}">
                <a16:creationId xmlns:a16="http://schemas.microsoft.com/office/drawing/2014/main" id="{6599AC80-C041-F58C-ECCC-105F719A600B}"/>
              </a:ext>
            </a:extLst>
          </p:cNvPr>
          <p:cNvSpPr txBox="1"/>
          <p:nvPr/>
        </p:nvSpPr>
        <p:spPr>
          <a:xfrm>
            <a:off x="8143896" y="3903686"/>
            <a:ext cx="1696720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>
                <a:solidFill>
                  <a:srgbClr val="163A68"/>
                </a:solidFill>
                <a:latin typeface="Aptos Display" panose="020B0004020202020204" pitchFamily="34" charset="0"/>
              </a:rPr>
              <a:t>Mediana</a:t>
            </a:r>
          </a:p>
          <a:p>
            <a:pPr algn="ctr"/>
            <a:r>
              <a:rPr lang="it-IT" sz="2200" b="1" dirty="0">
                <a:solidFill>
                  <a:srgbClr val="163A68"/>
                </a:solidFill>
                <a:latin typeface="Aptos Display" panose="020B0004020202020204" pitchFamily="34" charset="0"/>
              </a:rPr>
              <a:t>45</a:t>
            </a:r>
          </a:p>
          <a:p>
            <a:pPr algn="ctr"/>
            <a:r>
              <a:rPr lang="it-IT" dirty="0">
                <a:solidFill>
                  <a:srgbClr val="163A68"/>
                </a:solidFill>
                <a:latin typeface="Aptos Display" panose="020B0004020202020204" pitchFamily="34" charset="0"/>
              </a:rPr>
              <a:t>[35 – 55,5]</a:t>
            </a:r>
          </a:p>
        </p:txBody>
      </p:sp>
      <p:sp>
        <p:nvSpPr>
          <p:cNvPr id="32" name="Freccia a destra 31">
            <a:extLst>
              <a:ext uri="{FF2B5EF4-FFF2-40B4-BE49-F238E27FC236}">
                <a16:creationId xmlns:a16="http://schemas.microsoft.com/office/drawing/2014/main" id="{A912521D-E672-159A-E077-83431F512431}"/>
              </a:ext>
            </a:extLst>
          </p:cNvPr>
          <p:cNvSpPr/>
          <p:nvPr/>
        </p:nvSpPr>
        <p:spPr>
          <a:xfrm>
            <a:off x="6591284" y="4884237"/>
            <a:ext cx="1228165" cy="251012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9" name="Rettangolo con angoli arrotondati 8">
            <a:extLst>
              <a:ext uri="{FF2B5EF4-FFF2-40B4-BE49-F238E27FC236}">
                <a16:creationId xmlns:a16="http://schemas.microsoft.com/office/drawing/2014/main" id="{94D013AF-AFA5-A20F-E970-89395F3D628C}"/>
              </a:ext>
            </a:extLst>
          </p:cNvPr>
          <p:cNvSpPr/>
          <p:nvPr/>
        </p:nvSpPr>
        <p:spPr>
          <a:xfrm>
            <a:off x="7954085" y="5135249"/>
            <a:ext cx="2174240" cy="1050052"/>
          </a:xfrm>
          <a:prstGeom prst="roundRect">
            <a:avLst/>
          </a:prstGeom>
          <a:solidFill>
            <a:srgbClr val="E9F4F6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E3AAA5C7-9FC7-5241-3ED3-AD36093C0F45}"/>
              </a:ext>
            </a:extLst>
          </p:cNvPr>
          <p:cNvSpPr txBox="1"/>
          <p:nvPr/>
        </p:nvSpPr>
        <p:spPr>
          <a:xfrm>
            <a:off x="8192845" y="5306332"/>
            <a:ext cx="16967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>
                <a:solidFill>
                  <a:srgbClr val="163A68"/>
                </a:solidFill>
                <a:latin typeface="Aptos Display" panose="020B0004020202020204" pitchFamily="34" charset="0"/>
              </a:rPr>
              <a:t>Range</a:t>
            </a:r>
          </a:p>
          <a:p>
            <a:pPr algn="ctr"/>
            <a:r>
              <a:rPr lang="it-IT" sz="2200" b="1" dirty="0">
                <a:solidFill>
                  <a:srgbClr val="163A68"/>
                </a:solidFill>
                <a:latin typeface="Aptos Display" panose="020B0004020202020204" pitchFamily="34" charset="0"/>
              </a:rPr>
              <a:t>22 - 130</a:t>
            </a:r>
          </a:p>
        </p:txBody>
      </p:sp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B542A269-38C4-6E64-7CDF-C1968FCDE543}"/>
              </a:ext>
            </a:extLst>
          </p:cNvPr>
          <p:cNvSpPr txBox="1"/>
          <p:nvPr/>
        </p:nvSpPr>
        <p:spPr>
          <a:xfrm>
            <a:off x="1349188" y="2989812"/>
            <a:ext cx="9493624" cy="461665"/>
          </a:xfrm>
          <a:prstGeom prst="rect">
            <a:avLst/>
          </a:prstGeom>
          <a:solidFill>
            <a:srgbClr val="F27E79"/>
          </a:solidFill>
          <a:ln>
            <a:solidFill>
              <a:srgbClr val="F27E79"/>
            </a:solidFill>
          </a:ln>
        </p:spPr>
        <p:txBody>
          <a:bodyPr wrap="square" rtlCol="0">
            <a:spAutoFit/>
          </a:bodyPr>
          <a:lstStyle/>
          <a:p>
            <a:r>
              <a:rPr lang="it-IT" sz="2400" b="1" dirty="0">
                <a:solidFill>
                  <a:srgbClr val="163A68"/>
                </a:solidFill>
                <a:latin typeface="Aptos Display" panose="020B0004020202020204" pitchFamily="34" charset="0"/>
              </a:rPr>
              <a:t>in nessun intervento chirurgico è stato necessario sostituire il device</a:t>
            </a:r>
            <a:endParaRPr lang="it-IT" sz="2400" dirty="0">
              <a:solidFill>
                <a:srgbClr val="163A68"/>
              </a:solidFill>
              <a:latin typeface="Aptos Display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06402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D5591E-F4B0-C0A2-F832-17FC289EBA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10C012C1-58F7-9873-C3BF-C7995F5FA931}"/>
              </a:ext>
            </a:extLst>
          </p:cNvPr>
          <p:cNvSpPr txBox="1"/>
          <p:nvPr/>
        </p:nvSpPr>
        <p:spPr>
          <a:xfrm>
            <a:off x="0" y="184419"/>
            <a:ext cx="12192000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3000" b="1" spc="-50" dirty="0">
                <a:solidFill>
                  <a:srgbClr val="374D81"/>
                </a:solidFill>
                <a:ea typeface="+mj-ea"/>
                <a:cs typeface="+mj-cs"/>
              </a:rPr>
              <a:t>Limiti dello studio</a:t>
            </a: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CCCB3F8E-207C-FECF-02E9-2E016C2ABCB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301"/>
          <a:stretch>
            <a:fillRect/>
          </a:stretch>
        </p:blipFill>
        <p:spPr>
          <a:xfrm>
            <a:off x="1524000" y="1070640"/>
            <a:ext cx="9144000" cy="56029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848060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86E4A7-D8F9-D6BB-20F5-228DF1AA6D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6F87D528-1A1C-57EC-5847-9B27BFCF96BB}"/>
              </a:ext>
            </a:extLst>
          </p:cNvPr>
          <p:cNvSpPr txBox="1"/>
          <p:nvPr/>
        </p:nvSpPr>
        <p:spPr>
          <a:xfrm>
            <a:off x="0" y="184419"/>
            <a:ext cx="12192000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3000" b="1" spc="-50" dirty="0">
                <a:solidFill>
                  <a:srgbClr val="374D81"/>
                </a:solidFill>
                <a:ea typeface="+mj-ea"/>
                <a:cs typeface="+mj-cs"/>
              </a:rPr>
              <a:t>Conclusioni</a:t>
            </a: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2698C036-DA57-9050-0B3A-78229E43F85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64729"/>
          <a:stretch>
            <a:fillRect/>
          </a:stretch>
        </p:blipFill>
        <p:spPr>
          <a:xfrm>
            <a:off x="884513" y="905435"/>
            <a:ext cx="10422974" cy="1882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843889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FBF749-D329-1A20-D448-60E617B1B8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2E02CA89-8E53-C96B-DFFB-EB9E062AD207}"/>
              </a:ext>
            </a:extLst>
          </p:cNvPr>
          <p:cNvSpPr txBox="1"/>
          <p:nvPr/>
        </p:nvSpPr>
        <p:spPr>
          <a:xfrm>
            <a:off x="0" y="184419"/>
            <a:ext cx="12192000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3000" b="1" spc="-50" dirty="0">
                <a:solidFill>
                  <a:srgbClr val="374D81"/>
                </a:solidFill>
                <a:ea typeface="+mj-ea"/>
                <a:cs typeface="+mj-cs"/>
              </a:rPr>
              <a:t>Conclusioni</a:t>
            </a: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2DB31942-E75D-89DD-B095-BF80EC48754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32482"/>
          <a:stretch>
            <a:fillRect/>
          </a:stretch>
        </p:blipFill>
        <p:spPr>
          <a:xfrm>
            <a:off x="884513" y="905436"/>
            <a:ext cx="10422974" cy="36038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24301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5D634A-289E-19CA-FF1B-5292748055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46D89B38-0EDB-99D9-561D-865A8FCD22F3}"/>
              </a:ext>
            </a:extLst>
          </p:cNvPr>
          <p:cNvSpPr txBox="1"/>
          <p:nvPr/>
        </p:nvSpPr>
        <p:spPr>
          <a:xfrm>
            <a:off x="0" y="184419"/>
            <a:ext cx="12192000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3000" b="1" spc="-50" dirty="0">
                <a:solidFill>
                  <a:srgbClr val="374D81"/>
                </a:solidFill>
                <a:ea typeface="+mj-ea"/>
                <a:cs typeface="+mj-cs"/>
              </a:rPr>
              <a:t>Conclusioni</a:t>
            </a: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44BE13E8-332F-F632-74F2-176BF3F0F6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4513" y="905435"/>
            <a:ext cx="10422974" cy="5337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581542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2">
            <a:extLst>
              <a:ext uri="{FF2B5EF4-FFF2-40B4-BE49-F238E27FC236}">
                <a16:creationId xmlns:a16="http://schemas.microsoft.com/office/drawing/2014/main" id="{7F1CCB64-8231-435F-87C9-78C908E3938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48980" y="2980087"/>
            <a:ext cx="7443020" cy="897826"/>
          </a:xfrm>
        </p:spPr>
        <p:txBody>
          <a:bodyPr>
            <a:normAutofit fontScale="90000"/>
          </a:bodyPr>
          <a:lstStyle/>
          <a:p>
            <a:pPr algn="ctr"/>
            <a:r>
              <a:rPr lang="it-IT" dirty="0"/>
              <a:t>Grazie per l’attenzione</a:t>
            </a:r>
          </a:p>
        </p:txBody>
      </p:sp>
    </p:spTree>
    <p:extLst>
      <p:ext uri="{BB962C8B-B14F-4D97-AF65-F5344CB8AC3E}">
        <p14:creationId xmlns:p14="http://schemas.microsoft.com/office/powerpoint/2010/main" val="1745545523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VTI">
  <a:themeElements>
    <a:clrScheme name="Blu caldo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42167526_TF33476885.potx" id="{67A3B757-088A-4997-AD47-EBBB609AAF73}" vid="{61F4B085-7BC3-43AB-AFF0-C8B68BB76BF9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MediaServiceKeyPoints xmlns="71af3243-3dd4-4a8d-8c0d-dd76da1f02a5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2" ma:contentTypeDescription="Create a new document." ma:contentTypeScope="" ma:versionID="fa6e671f1cd7e4d96ff9652be322dd5e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4e2496f70b101db0b8013f30a071bbf7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A4E879E6-8FFE-4154-8F2A-F7518B89B376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customXml/itemProps2.xml><?xml version="1.0" encoding="utf-8"?>
<ds:datastoreItem xmlns:ds="http://schemas.openxmlformats.org/officeDocument/2006/customXml" ds:itemID="{A941CA7C-A0BF-44EF-B2E5-7539C3B9B0B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7E0A2CB4-6869-426F-8BC4-A32C90CBE26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Presentazione classica per assemblea generale aziendale</Template>
  <TotalTime>2485</TotalTime>
  <Words>2163</Words>
  <Application>Microsoft Office PowerPoint</Application>
  <PresentationFormat>Widescreen</PresentationFormat>
  <Paragraphs>161</Paragraphs>
  <Slides>25</Slides>
  <Notes>23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25</vt:i4>
      </vt:variant>
    </vt:vector>
  </HeadingPairs>
  <TitlesOfParts>
    <vt:vector size="29" baseType="lpstr">
      <vt:lpstr>Aptos Display</vt:lpstr>
      <vt:lpstr>Calibri</vt:lpstr>
      <vt:lpstr>Wingdings</vt:lpstr>
      <vt:lpstr>RetrospectVTI</vt:lpstr>
      <vt:lpstr>EnDrive Zero nella Sleeve Gastrectomy dalla tecnologia alla pratica clinica:  Risultati preliminari di uno studio osservazionale monocentrico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Grazie per l’attenzione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Roma 29-30 aprile Primo Corso ACCADEMIA SICOB Direttori: M. De Luca - M.A. Zappa</dc:title>
  <dc:creator>Eliana Rispoli</dc:creator>
  <cp:lastModifiedBy>Giulia Palmieri</cp:lastModifiedBy>
  <cp:revision>12</cp:revision>
  <dcterms:created xsi:type="dcterms:W3CDTF">2022-02-27T17:36:31Z</dcterms:created>
  <dcterms:modified xsi:type="dcterms:W3CDTF">2026-09-18T09:12:24Z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